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8" r:id="rId2"/>
    <p:sldId id="256" r:id="rId3"/>
    <p:sldId id="284" r:id="rId4"/>
    <p:sldId id="286" r:id="rId5"/>
    <p:sldId id="321" r:id="rId6"/>
    <p:sldId id="290" r:id="rId7"/>
    <p:sldId id="291" r:id="rId8"/>
    <p:sldId id="292" r:id="rId9"/>
    <p:sldId id="294" r:id="rId10"/>
    <p:sldId id="295" r:id="rId11"/>
    <p:sldId id="296" r:id="rId12"/>
    <p:sldId id="270" r:id="rId13"/>
    <p:sldId id="293" r:id="rId14"/>
    <p:sldId id="269" r:id="rId15"/>
    <p:sldId id="297" r:id="rId16"/>
    <p:sldId id="298" r:id="rId17"/>
    <p:sldId id="274" r:id="rId18"/>
    <p:sldId id="317" r:id="rId19"/>
    <p:sldId id="272" r:id="rId20"/>
    <p:sldId id="309" r:id="rId21"/>
    <p:sldId id="283" r:id="rId22"/>
    <p:sldId id="310" r:id="rId23"/>
    <p:sldId id="275" r:id="rId24"/>
    <p:sldId id="315" r:id="rId25"/>
    <p:sldId id="318" r:id="rId26"/>
    <p:sldId id="325" r:id="rId27"/>
    <p:sldId id="301" r:id="rId28"/>
    <p:sldId id="302" r:id="rId29"/>
    <p:sldId id="300" r:id="rId30"/>
    <p:sldId id="316" r:id="rId31"/>
    <p:sldId id="264" r:id="rId32"/>
    <p:sldId id="279" r:id="rId33"/>
    <p:sldId id="285" r:id="rId34"/>
    <p:sldId id="324" r:id="rId35"/>
    <p:sldId id="280" r:id="rId36"/>
    <p:sldId id="311" r:id="rId37"/>
    <p:sldId id="312" r:id="rId38"/>
    <p:sldId id="257" r:id="rId39"/>
    <p:sldId id="299" r:id="rId40"/>
    <p:sldId id="313" r:id="rId41"/>
    <p:sldId id="314" r:id="rId42"/>
    <p:sldId id="258" r:id="rId43"/>
    <p:sldId id="322" r:id="rId44"/>
    <p:sldId id="323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9F0"/>
    <a:srgbClr val="00FF00"/>
    <a:srgbClr val="1C94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5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2F41-2A76-435E-B3E0-F21280ADF8F8}" type="datetimeFigureOut">
              <a:rPr lang="ru-RU" smtClean="0"/>
              <a:pPr/>
              <a:t>16.01.2022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39E6-64D7-44F6-96D4-8AAFDF5D0E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2F41-2A76-435E-B3E0-F21280ADF8F8}" type="datetimeFigureOut">
              <a:rPr lang="ru-RU" smtClean="0"/>
              <a:pPr/>
              <a:t>16.01.2022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39E6-64D7-44F6-96D4-8AAFDF5D0E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2F41-2A76-435E-B3E0-F21280ADF8F8}" type="datetimeFigureOut">
              <a:rPr lang="ru-RU" smtClean="0"/>
              <a:pPr/>
              <a:t>16.01.2022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39E6-64D7-44F6-96D4-8AAFDF5D0E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2F41-2A76-435E-B3E0-F21280ADF8F8}" type="datetimeFigureOut">
              <a:rPr lang="ru-RU" smtClean="0"/>
              <a:pPr/>
              <a:t>16.01.2022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39E6-64D7-44F6-96D4-8AAFDF5D0E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2F41-2A76-435E-B3E0-F21280ADF8F8}" type="datetimeFigureOut">
              <a:rPr lang="ru-RU" smtClean="0"/>
              <a:pPr/>
              <a:t>16.01.2022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39E6-64D7-44F6-96D4-8AAFDF5D0E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2F41-2A76-435E-B3E0-F21280ADF8F8}" type="datetimeFigureOut">
              <a:rPr lang="ru-RU" smtClean="0"/>
              <a:pPr/>
              <a:t>16.01.2022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39E6-64D7-44F6-96D4-8AAFDF5D0E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2F41-2A76-435E-B3E0-F21280ADF8F8}" type="datetimeFigureOut">
              <a:rPr lang="ru-RU" smtClean="0"/>
              <a:pPr/>
              <a:t>16.01.2022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39E6-64D7-44F6-96D4-8AAFDF5D0E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2F41-2A76-435E-B3E0-F21280ADF8F8}" type="datetimeFigureOut">
              <a:rPr lang="ru-RU" smtClean="0"/>
              <a:pPr/>
              <a:t>16.01.2022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139E6-64D7-44F6-96D4-8AAFDF5D0E3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2F41-2A76-435E-B3E0-F21280ADF8F8}" type="datetimeFigureOut">
              <a:rPr lang="ru-RU" smtClean="0"/>
              <a:pPr/>
              <a:t>16.01.2022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39E6-64D7-44F6-96D4-8AAFDF5D0E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2F41-2A76-435E-B3E0-F21280ADF8F8}" type="datetimeFigureOut">
              <a:rPr lang="ru-RU" smtClean="0"/>
              <a:pPr/>
              <a:t>16.01.2022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1A139E6-64D7-44F6-96D4-8AAFDF5D0E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1B92F41-2A76-435E-B3E0-F21280ADF8F8}" type="datetimeFigureOut">
              <a:rPr lang="ru-RU" smtClean="0"/>
              <a:pPr/>
              <a:t>16.01.2022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39E6-64D7-44F6-96D4-8AAFDF5D0E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1B92F41-2A76-435E-B3E0-F21280ADF8F8}" type="datetimeFigureOut">
              <a:rPr lang="ru-RU" smtClean="0"/>
              <a:pPr/>
              <a:t>16.01.2022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1A139E6-64D7-44F6-96D4-8AAFDF5D0E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_&#1052;&#1091;&#1079;&#1099;&#1082;&#1072;\music\32%20F.GOYA%20-%20CONCERTO%20POUR%20UNE%20VOIX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ourbaku.com/index.php5/%D0%A4%D0%B0%D0%B9%D0%BB:OSVOD_1_1933.jpg" TargetMode="External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hyperlink" Target="http://ourbaku.com/index.php5/%D0%A4%D0%B0%D0%B9%D0%BB:Zheton-1891-2.jpe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urbaku.com/index.php5/%D0%A4%D0%B0%D0%B9%D0%BB:OSVOD_1933.jpg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://ourbaku.com/index.php5/%D0%A4%D0%B0%D0%B9%D0%BB:Zheton-1891-1.jpeg" TargetMode="External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_&#1052;&#1091;&#1079;&#1099;&#1082;&#1072;\music\17%20P.MAURAT%20-%20JAMAIS%20JE%20NE%20VIVRAI.mp3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ic.academic.ru/dic.nsf/ruwiki/147396" TargetMode="External"/><Relationship Id="rId5" Type="http://schemas.openxmlformats.org/officeDocument/2006/relationships/hyperlink" Target="http://dic.academic.ru/dic.nsf/ruwiki/206888" TargetMode="External"/><Relationship Id="rId4" Type="http://schemas.openxmlformats.org/officeDocument/2006/relationships/hyperlink" Target="http://dic.academic.ru/dic.nsf/ruwiki/207123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112.by/img/310/~282_0x0_mc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7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4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7" Type="http://schemas.openxmlformats.org/officeDocument/2006/relationships/image" Target="../media/image75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bsh18@borisov.edu.by" TargetMode="External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dic.academic.ru/pictures/brokgauz_efron/b61_140-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dic.academic.ru/pictures/brokgauz_efron/b61_138-2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112.by/img/310/~282_0x0_mc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pavet.narod.ru/posiet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38423_1024_7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1196752"/>
            <a:ext cx="457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B0F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"История</a:t>
            </a:r>
          </a:p>
          <a:p>
            <a:pPr algn="ctr"/>
            <a:r>
              <a:rPr lang="ru-RU" sz="6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B0F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ОСВОДа </a:t>
            </a:r>
          </a:p>
          <a:p>
            <a:pPr algn="ctr"/>
            <a:r>
              <a:rPr lang="ru-RU" sz="6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B0F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в  цифрах  и фактах</a:t>
            </a:r>
            <a:endParaRPr lang="ru-RU" sz="6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085184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70C0"/>
                </a:solidFill>
                <a:latin typeface="Book Antiqua" pitchFamily="18" charset="0"/>
              </a:rPr>
              <a:t>Подготовила </a:t>
            </a:r>
            <a:br>
              <a:rPr lang="ru-RU" sz="2400" b="1" dirty="0" smtClean="0">
                <a:solidFill>
                  <a:srgbClr val="0070C0"/>
                </a:solidFill>
                <a:latin typeface="Book Antiqua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Book Antiqua" pitchFamily="18" charset="0"/>
              </a:rPr>
              <a:t> председатель первичной организации ОСВОД учреждения </a:t>
            </a:r>
            <a:br>
              <a:rPr lang="ru-RU" sz="2400" b="1" dirty="0" smtClean="0">
                <a:solidFill>
                  <a:srgbClr val="0070C0"/>
                </a:solidFill>
                <a:latin typeface="Book Antiqua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Book Antiqua" pitchFamily="18" charset="0"/>
              </a:rPr>
              <a:t> Е.М.Минина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04664"/>
            <a:ext cx="6804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Book Antiqua" pitchFamily="18" charset="0"/>
              </a:rPr>
              <a:t>Государственное учреждение образования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Book Antiqua" pitchFamily="18" charset="0"/>
              </a:rPr>
              <a:t> « Средняя школа  №18  г. Борисова»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6" name="32 F.GOYA - CONCERTO POUR UNE VOIX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7072"/>
            <a:ext cx="4553731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138499"/>
            <a:ext cx="882047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65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Главной целью общества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, как указывалось в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Уставе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являлось «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подаяние помощи всем терпящим бедствие на морях, озерах и реках в пределах России».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Для этого «на берегах, известных своими опасностями и числом претерпевающих крушения судов, Общество устраивает спасательные станции или принимает другие меры по спасанию погибающих».</a:t>
            </a:r>
          </a:p>
          <a:p>
            <a:pPr marL="0" marR="0" lvl="0" indent="136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Times New Roman" pitchFamily="18" charset="0"/>
            </a:endParaRPr>
          </a:p>
          <a:p>
            <a:pPr marL="0" marR="0" lvl="0" indent="136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Общество создавалось как благотворительная организация, в которую могли входить лишь обеспеченные люди, т. к. ежегодный взнос был немалым -не менее 5 рублей (в частности, корона в те времена стоила 1,5-2 рубля).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Times New Roman" pitchFamily="18" charset="0"/>
            </a:endParaRPr>
          </a:p>
          <a:p>
            <a:pPr marL="0" marR="0" lvl="0" indent="136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36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36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36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К началу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XX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века Общество спасания </a:t>
            </a:r>
            <a:r>
              <a:rPr lang="ru-RU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а водах, насчитывающее свыше 12 тыс. действительных членов, добилось значительных успехов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3167" y="2631675"/>
            <a:ext cx="2051720" cy="953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4572000" y="5250686"/>
            <a:ext cx="35638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Открытие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Ялтинской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спасательной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станции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</a:rPr>
              <a:t>, 1874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501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zosvod1 52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96752"/>
            <a:ext cx="2448272" cy="1836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Azosvod2 12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852936"/>
            <a:ext cx="246884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Azosvod 1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1708" y="2276872"/>
            <a:ext cx="317828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Osvod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340768"/>
            <a:ext cx="1061145" cy="1498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Osvod Znak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56197" y="948166"/>
            <a:ext cx="1256857" cy="1141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0" y="378823"/>
            <a:ext cx="80807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        12 мая 1880 г.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Общество подания при кораблекрушениях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было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переименовано в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Общество спасания на водах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 Antiqu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1371600" y="1752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1371600" y="3048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          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1371600" y="433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1371600" y="5781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5157192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 Antiqua" pitchFamily="18" charset="0"/>
                <a:cs typeface="Times New Roman" pitchFamily="18" charset="0"/>
              </a:rPr>
              <a:t>Спустя 12 лет </a:t>
            </a:r>
            <a:r>
              <a:rPr lang="ru-RU" b="1" dirty="0" smtClean="0">
                <a:latin typeface="Book Antiqua" pitchFamily="18" charset="0"/>
                <a:cs typeface="Times New Roman" pitchFamily="18" charset="0"/>
              </a:rPr>
              <a:t>(16 ноября 1892 г.</a:t>
            </a:r>
            <a:r>
              <a:rPr lang="ru-RU" dirty="0" smtClean="0">
                <a:latin typeface="Book Antiqua" pitchFamily="18" charset="0"/>
                <a:cs typeface="Times New Roman" pitchFamily="18" charset="0"/>
              </a:rPr>
              <a:t>)  Государь император даровал Обществу наименование </a:t>
            </a:r>
            <a:r>
              <a:rPr lang="ru-RU" sz="1600" b="1" i="1" dirty="0" smtClean="0">
                <a:latin typeface="Book Antiqua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latin typeface="Book Antiqua" pitchFamily="18" charset="0"/>
                <a:cs typeface="Times New Roman" pitchFamily="18" charset="0"/>
              </a:rPr>
              <a:t>Императорского Российского Общества спасания на водах»</a:t>
            </a:r>
            <a:endParaRPr lang="ru-RU" dirty="0"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Рисунок 1" descr="Zheton-1891-2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8255" y="2204864"/>
            <a:ext cx="1494506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7" name="Рисунок 12" descr="Zheton-1891-1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060848"/>
            <a:ext cx="1568491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189221"/>
            <a:ext cx="846388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Book Antiqua" pitchFamily="18" charset="0"/>
              </a:rPr>
              <a:t>Деятельность Императорского Российского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FF00"/>
                </a:solidFill>
                <a:latin typeface="Book Antiqua" pitchFamily="18" charset="0"/>
              </a:rPr>
              <a:t> "Общество спасения на водах"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2 марта 1891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г. в Баку проводится бал в пользу Императорского Российского "Общества спасения на водах", председателем Бакинского окружного правления которого был Городской голова Деспот-Зенович.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Специально к этому событию выпускается 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памятная медаль «За спасение утопающих»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2476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1371600" y="4400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356992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atin typeface="Book Antiqua" pitchFamily="18" charset="0"/>
              <a:ea typeface="Arial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Book Antiqua" pitchFamily="18" charset="0"/>
                <a:ea typeface="Arial" pitchFamily="34" charset="0"/>
                <a:cs typeface="Times New Roman" pitchFamily="18" charset="0"/>
              </a:rPr>
              <a:t>1897г.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Бакинское Окружное Правление Императорского Российского Общества спасания на водах, состоящего под Высочайщим покровительствомъ Ее Императорского Величества Государыни Императрицы Марии Федоровны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14" descr="OSVOD 193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8327" y="4915495"/>
            <a:ext cx="1439475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15" descr="OSVOD 1 1933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4915495"/>
            <a:ext cx="2363247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48132" name="Рисунок 20" descr="http://falerist.org/level2/carizm/badges/images/obv_spas_2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371600" cy="140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619672" y="0"/>
            <a:ext cx="7128792" cy="2031325"/>
          </a:xfrm>
          <a:prstGeom prst="rect">
            <a:avLst/>
          </a:prstGeom>
          <a:solidFill>
            <a:srgbClr val="F8F8F8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Наградной Знак "За спасение погибающих на море".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Изображен красный крест и перекрещенные якоря. Знак выдавался благотворительным "обществом спасения на водах". Утвержден в 1872 г. Выдавался исключительно за выдающиеся подвиги при спасении погибающих. После 1894 г., когда "общество спасения на водах" стало Императорским на знаках стали помещать Императорскую корону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48138" name="Рисунок 15" descr="http://t0.gstatic.com/images?q=tbn:ANd9GcQ6XW5q-SX9XSisuKkucgrKREyOb4og5ryr7v3wVknZSWfZKA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1543050" cy="157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1641772" y="2143890"/>
            <a:ext cx="698477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Знак Императорского Российского общества спасения на водах.  Утвержден в 1894 г.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З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наки вручались должностным лицам и активным общества (председателю, почетным членам, членам правления и вносящим ежегодно от 50 рублей на нужды общества), но при оставлении должности или прекращении выплат знаки возвращались обратно в общество.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Book Antiqua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Book Antiqua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Book Antiqua" pitchFamily="18" charset="0"/>
                <a:ea typeface="Arial" pitchFamily="34" charset="0"/>
                <a:cs typeface="Times New Roman" pitchFamily="18" charset="0"/>
              </a:rPr>
              <a:t>В течение 26 лет (</a:t>
            </a:r>
            <a:r>
              <a:rPr lang="ru-RU" b="1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1891—1917)</a:t>
            </a:r>
            <a:r>
              <a:rPr lang="ru-RU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общество издавало ежемесячный журнал </a:t>
            </a:r>
            <a:r>
              <a:rPr lang="ru-RU" b="1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"Спасание на водах"</a:t>
            </a:r>
            <a:r>
              <a:rPr lang="ru-RU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.  На страницах журнала велась активная работа по распространению среди населения сведений о правилах поведения на водах, в каждом их них сообщалось о  наградах за спасение людей.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14282" y="-97751"/>
            <a:ext cx="8929718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В 1912 г. в Москве было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создано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«Московское общество любителей плавания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»,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проводившее занятия как летом, так и зимой в Сандуновских банях.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Большую роль в развитии как массового, так и спортивного плавания в России сыграла школа плавания, основанная в 1908 г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в Шувалове (Недалеко от Петербурга), которая просуществовала до 1917 г. Она была организована на общественных началах по инициативе морского врача В.Н. Пескова. В течение летнего сезона в ней обучалось плаванию до 400 человек. Занимавшиеся ежегодно участвовали в соревнованиях и могли получить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звание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кандидатов плавания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при условиях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выполнения 12 следующих </a:t>
            </a:r>
            <a:r>
              <a:rPr kumimoji="0" lang="en-US" sz="16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упражнений: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 Antiqua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1.) Проплывание 3000 м. Надо было переплыть несколько раз озеро, возвратиться в школу и преодолеть дистанцию 50 м.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2.) Проплывание н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а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спине 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1500 м.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3.) Проплывание 1500 м. В одежде и обуви способом брасс.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4.) Проплывание 450 м. </a:t>
            </a:r>
            <a:r>
              <a:rPr lang="ru-RU" sz="1600" b="1" i="1" dirty="0" smtClean="0">
                <a:solidFill>
                  <a:srgbClr val="7030A0"/>
                </a:solidFill>
                <a:latin typeface="Book Antiqua" pitchFamily="18" charset="0"/>
                <a:ea typeface="Arial" pitchFamily="34" charset="0"/>
                <a:cs typeface="Times New Roman" pitchFamily="18" charset="0"/>
              </a:rPr>
              <a:t> На спине т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олько с помощью рук.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5.) Проплывание 450 м. Только на одних ногах.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6.) Проплывание дистанции 30 м. с камнем весом 2 к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на груди 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. Одной рукой спортсмен осторожно подгребал, другой рукой держал камень так, чтобы он не намок упираясь локтем себе в грудь.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7.) Ныряние под водой 30 м.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8.) Ныряние на глубину 4-5 м. С задачей достать со дна камень: 5 раз подряд с отдыхом 2-3 сек.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9.) Раздевание в воде - снятие одежды и обуви.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10.) Комбинированное плавание 75 м. Пловец должен прыгнуть со старта, проплыть 50 м., схватить «утопающего» и проплыть с ним 25 м. Задание выполняется на время 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11.) Оказание первой помощи «утонувшему».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12.) Прыжки в воду с 7 метровой вышки: 3 прыжка с места, а 3 с разбега (вниз головой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7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7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76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76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76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76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76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76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765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765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-252536" y="-400109"/>
            <a:ext cx="9145016" cy="292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829" tIns="450708" rIns="988701" bIns="2697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В 1917г.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после  Октябрьской революции Императорское общество прекратило свое существование.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В 1918г.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решением СНК РСФСР общество передано в ведение Главного управления водного транспорта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</a:b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8369" name="Рисунок 1"/>
          <p:cNvPicPr>
            <a:picLocks noChangeAspect="1" noChangeArrowheads="1"/>
          </p:cNvPicPr>
          <p:nvPr/>
        </p:nvPicPr>
        <p:blipFill>
          <a:blip r:embed="rId2" cstate="print"/>
          <a:srcRect t="66379" r="9552"/>
          <a:stretch>
            <a:fillRect/>
          </a:stretch>
        </p:blipFill>
        <p:spPr bwMode="auto">
          <a:xfrm>
            <a:off x="6300192" y="1988840"/>
            <a:ext cx="2574653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5526" y="1556792"/>
            <a:ext cx="82444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В 1925г.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при  Народном комиссариате путей сообщения  была создана государственная служба спасения на водах.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2636912"/>
            <a:ext cx="2825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prstClr val="black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 </a:t>
            </a:r>
            <a:r>
              <a:rPr lang="ru-RU" sz="1200" i="1" dirty="0" smtClean="0">
                <a:solidFill>
                  <a:prstClr val="black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Тренировка инструкторов спасательных станций,1920-е го</a:t>
            </a:r>
            <a:r>
              <a:rPr lang="ru-RU" sz="1400" i="1" dirty="0" smtClean="0">
                <a:solidFill>
                  <a:prstClr val="black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дах.</a:t>
            </a:r>
            <a:endParaRPr lang="en-US" sz="1400" b="1" dirty="0" smtClean="0">
              <a:solidFill>
                <a:prstClr val="black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7" name="Рисунок 6" descr="увеличить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014" y="2492896"/>
            <a:ext cx="2029739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4005064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Кормовой флаг водоспасательных судов и флаг водоспасательных учреждений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Учрежден постановлением Президиума ЦИК СССР от 29.08 1924 года. Отменен  15.11.1955 г.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1928г.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состоялся 1-й съезд ОСНАВа, утвердивший Устав общества, председателем избран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 И. Калинин.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на протяжении полутора десятилетий руководил обществом.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83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83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83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83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2488541"/>
            <a:ext cx="8568952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800" b="1" i="1" dirty="0" smtClean="0"/>
              <a:t> </a:t>
            </a:r>
            <a:r>
              <a:rPr lang="ru-RU" sz="2800" b="1" i="1" dirty="0" smtClean="0">
                <a:latin typeface="Book Antiqua" pitchFamily="18" charset="0"/>
              </a:rPr>
              <a:t>В 1931 </a:t>
            </a:r>
            <a:r>
              <a:rPr lang="ru-RU" sz="2800" b="1" i="1" dirty="0" err="1" smtClean="0">
                <a:latin typeface="Book Antiqua" pitchFamily="18" charset="0"/>
              </a:rPr>
              <a:t>г.</a:t>
            </a:r>
            <a:r>
              <a:rPr lang="ru-RU" dirty="0" err="1" smtClean="0">
                <a:latin typeface="Book Antiqua" pitchFamily="18" charset="0"/>
              </a:rPr>
              <a:t>Общество</a:t>
            </a:r>
            <a:r>
              <a:rPr lang="ru-RU" dirty="0" smtClean="0">
                <a:latin typeface="Book Antiqua" pitchFamily="18" charset="0"/>
              </a:rPr>
              <a:t> спасания на водах реорганизовано в общесоюзное Общество содействия развитию водного транспорта и охраны жизни людей на водных путях СССР (Союзосвод).</a:t>
            </a:r>
          </a:p>
          <a:p>
            <a:pPr lvl="0"/>
            <a:endParaRPr lang="ru-RU" dirty="0" smtClean="0">
              <a:latin typeface="Book Antiqua" pitchFamily="18" charset="0"/>
            </a:endParaRPr>
          </a:p>
          <a:p>
            <a:pPr lvl="0"/>
            <a:r>
              <a:rPr lang="ru-RU" sz="2800" b="1" i="1" dirty="0" smtClean="0">
                <a:latin typeface="Book Antiqua" pitchFamily="18" charset="0"/>
              </a:rPr>
              <a:t> В 1937 г.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dirty="0" smtClean="0">
                <a:latin typeface="Book Antiqua" pitchFamily="18" charset="0"/>
              </a:rPr>
              <a:t>президиумом Центрального совета Союзосвод а был принят Устав спасательной службы на водах, который стал правовой основой работы спасательной службы.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Рисунок 8" descr="Спортивный клуб &quot;Водник&quot; 1938г. основания"/>
          <p:cNvPicPr/>
          <p:nvPr/>
        </p:nvPicPr>
        <p:blipFill>
          <a:blip r:embed="rId2" cstate="print"/>
          <a:srcRect l="18878" r="20705"/>
          <a:stretch>
            <a:fillRect/>
          </a:stretch>
        </p:blipFill>
        <p:spPr bwMode="auto">
          <a:xfrm>
            <a:off x="6951197" y="4653136"/>
            <a:ext cx="151216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-828600" y="43934"/>
            <a:ext cx="6480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1" name="Рисунок 10" descr="http://t0.gstatic.com/images?q=tbn:ANd9GcQcgV_qukUaAZKOP2DiCq6IOw5XtEYQQ2R_0O0BsFSssH2iLso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60648"/>
            <a:ext cx="2273747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2915816" y="5229200"/>
            <a:ext cx="34666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                   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Членский знак 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Общества спасения на водах,1933г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52120" y="1916832"/>
            <a:ext cx="3118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З</a:t>
            </a:r>
            <a:r>
              <a:rPr lang="en-US" b="1" i="1" dirty="0" smtClean="0">
                <a:solidFill>
                  <a:prstClr val="black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нак-флаг ОСВОД 30-е г</a:t>
            </a: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b="1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2" name="Рисунок 11" descr="http://www.faleristu.ru/images/cms/thumbs/5c2757645b70c23e74224bfe2e9ce38d62b68237/img_8757_120_aut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5"/>
            <a:ext cx="2088232" cy="2127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339752" y="620688"/>
            <a:ext cx="2736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Членский знак Общества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спасена на водах, 1928г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178478"/>
            <a:ext cx="889548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132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FF00"/>
                </a:solidFill>
                <a:latin typeface="Book Antiqua" pitchFamily="18" charset="0"/>
              </a:rPr>
              <a:t>Годы </a:t>
            </a:r>
            <a:r>
              <a:rPr lang="en-US" sz="2800" b="1" dirty="0" err="1" smtClean="0">
                <a:solidFill>
                  <a:srgbClr val="FFFF00"/>
                </a:solidFill>
                <a:latin typeface="Book Antiqua" pitchFamily="18" charset="0"/>
              </a:rPr>
              <a:t>Великой</a:t>
            </a:r>
            <a:r>
              <a:rPr lang="en-US" sz="2800" b="1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Book Antiqua" pitchFamily="18" charset="0"/>
              </a:rPr>
              <a:t>Отечественной</a:t>
            </a:r>
            <a:r>
              <a:rPr lang="en-US" sz="2800" b="1" dirty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Book Antiqua" pitchFamily="18" charset="0"/>
              </a:rPr>
              <a:t>войны</a:t>
            </a:r>
            <a:r>
              <a:rPr lang="en-US" sz="2800" b="1" dirty="0">
                <a:solidFill>
                  <a:srgbClr val="FFFF00"/>
                </a:solidFill>
                <a:latin typeface="Book Antiqua" pitchFamily="18" charset="0"/>
              </a:rPr>
              <a:t> </a:t>
            </a:r>
            <a:endParaRPr lang="ru-RU" sz="2800" b="1" dirty="0" smtClean="0">
              <a:solidFill>
                <a:srgbClr val="FFFF00"/>
              </a:solidFill>
              <a:latin typeface="Book Antiqua" pitchFamily="18" charset="0"/>
            </a:endParaRPr>
          </a:p>
          <a:p>
            <a:pPr lvl="0" indent="441325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FFFF00"/>
              </a:solidFill>
              <a:latin typeface="Book Antiqua" pitchFamily="18" charset="0"/>
            </a:endParaRPr>
          </a:p>
          <a:p>
            <a:pPr lvl="0" indent="441325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latin typeface="Book Antiqua" pitchFamily="18" charset="0"/>
              </a:rPr>
              <a:t>После</a:t>
            </a:r>
            <a:r>
              <a:rPr lang="en-US" sz="2000" dirty="0" smtClean="0">
                <a:latin typeface="Book Antiqua" pitchFamily="18" charset="0"/>
              </a:rPr>
              <a:t> начала Великой Отечественной войны по решению Государственного Комитета Обороны были созданы специальные заградительные и речные отряды, сформированные из персонала спасательных станций и актива Общества, с привлечением осводовских катеров и водолазного оборудования.</a:t>
            </a:r>
            <a:r>
              <a:rPr lang="ru-RU" sz="2000" dirty="0" smtClean="0">
                <a:latin typeface="Book Antiqua" pitchFamily="18" charset="0"/>
              </a:rPr>
              <a:t>  </a:t>
            </a:r>
            <a:r>
              <a:rPr lang="en-US" sz="2000" dirty="0" smtClean="0">
                <a:latin typeface="Book Antiqua" pitchFamily="18" charset="0"/>
              </a:rPr>
              <a:t>Учитывая, что личный состав спасательных служб ушел на фронт, а плавсредства были пе</a:t>
            </a:r>
            <a:r>
              <a:rPr lang="ru-RU" sz="2000" dirty="0" smtClean="0">
                <a:latin typeface="Book Antiqua" pitchFamily="18" charset="0"/>
              </a:rPr>
              <a:t>ре</a:t>
            </a:r>
            <a:r>
              <a:rPr lang="en-US" sz="2000" dirty="0" smtClean="0">
                <a:latin typeface="Book Antiqua" pitchFamily="18" charset="0"/>
              </a:rPr>
              <a:t>даны фронту, в декабре </a:t>
            </a:r>
            <a:r>
              <a:rPr lang="en-US" sz="2000" b="1" dirty="0" smtClean="0">
                <a:latin typeface="Book Antiqua" pitchFamily="18" charset="0"/>
              </a:rPr>
              <a:t>1943 г</a:t>
            </a:r>
            <a:r>
              <a:rPr lang="ru-RU" sz="2000" b="1" dirty="0" smtClean="0">
                <a:latin typeface="Book Antiqua" pitchFamily="18" charset="0"/>
              </a:rPr>
              <a:t>.</a:t>
            </a:r>
            <a:r>
              <a:rPr lang="en-US" sz="2000" b="1" dirty="0" smtClean="0">
                <a:latin typeface="Book Antiqua" pitchFamily="18" charset="0"/>
              </a:rPr>
              <a:t> </a:t>
            </a:r>
            <a:r>
              <a:rPr lang="en-US" sz="2000" dirty="0" smtClean="0">
                <a:latin typeface="Book Antiqua" pitchFamily="18" charset="0"/>
              </a:rPr>
              <a:t>Союз ОСВОД СССР был расформирован. Его спасательные фун</a:t>
            </a:r>
            <a:r>
              <a:rPr lang="ru-RU" sz="2000" dirty="0" smtClean="0">
                <a:latin typeface="Book Antiqua" pitchFamily="18" charset="0"/>
              </a:rPr>
              <a:t>кции были переданы  </a:t>
            </a:r>
            <a:r>
              <a:rPr lang="en-US" sz="2000" b="1" dirty="0" smtClean="0">
                <a:latin typeface="Book Antiqua" pitchFamily="18" charset="0"/>
              </a:rPr>
              <a:t>наркомат</a:t>
            </a:r>
            <a:r>
              <a:rPr lang="ru-RU" sz="2000" b="1" dirty="0" smtClean="0">
                <a:latin typeface="Book Antiqua" pitchFamily="18" charset="0"/>
              </a:rPr>
              <a:t>ам </a:t>
            </a:r>
            <a:r>
              <a:rPr lang="en-US" sz="2000" b="1" dirty="0" smtClean="0">
                <a:latin typeface="Book Antiqua" pitchFamily="18" charset="0"/>
              </a:rPr>
              <a:t> морского и речного флота</a:t>
            </a:r>
            <a:r>
              <a:rPr lang="ru-RU" sz="2000" dirty="0" smtClean="0">
                <a:latin typeface="Book Antiqua" pitchFamily="18" charset="0"/>
              </a:rPr>
              <a:t> СССР.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			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t2.gstatic.com/images?q=tbn:ANd9GcR0DICvDFr9eVLmGEWYD9DeC-p-cu1qWDQf06fYYElCdir6LWuH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93096"/>
            <a:ext cx="3024336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6424"/>
            <a:ext cx="856895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FF00"/>
                </a:solidFill>
                <a:latin typeface="Book Antiqua" pitchFamily="18" charset="0"/>
                <a:ea typeface="Arial" pitchFamily="34" charset="0"/>
                <a:cs typeface="Times New Roman" pitchFamily="18" charset="0"/>
              </a:rPr>
              <a:t>Послевоенные годы</a:t>
            </a:r>
            <a:endParaRPr lang="ru-RU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Book Antiqua" pitchFamily="18" charset="0"/>
                <a:ea typeface="Times New Roman" pitchFamily="18" charset="0"/>
                <a:cs typeface="Arial" pitchFamily="34" charset="0"/>
              </a:rPr>
              <a:t>  С </a:t>
            </a:r>
            <a:r>
              <a:rPr lang="ru-RU" sz="2000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1948г.  спасательная служба находилась в ведении ДОСФЛОТА</a:t>
            </a:r>
            <a:r>
              <a:rPr lang="ru-RU" sz="2000" dirty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Book Antiqua" pitchFamily="18" charset="0"/>
                <a:ea typeface="Arial" pitchFamily="34" charset="0"/>
                <a:cs typeface="Times New Roman" pitchFamily="18" charset="0"/>
              </a:rPr>
              <a:t>    В марте 1955</a:t>
            </a:r>
            <a:r>
              <a:rPr lang="ru-RU" sz="2000" i="1" dirty="0">
                <a:latin typeface="Book Antiqua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Book Antiqua" pitchFamily="18" charset="0"/>
                <a:ea typeface="Arial" pitchFamily="34" charset="0"/>
                <a:cs typeface="Times New Roman" pitchFamily="18" charset="0"/>
              </a:rPr>
              <a:t>г</a:t>
            </a:r>
            <a:r>
              <a:rPr lang="ru-RU" sz="2000" dirty="0" smtClean="0">
                <a:latin typeface="Book Antiqua" pitchFamily="18" charset="0"/>
                <a:ea typeface="Arial" pitchFamily="34" charset="0"/>
                <a:cs typeface="Times New Roman" pitchFamily="18" charset="0"/>
              </a:rPr>
              <a:t>. организация охраны жизни людей на реках, озерах и прибрежных участках морей была возложена на ДОСААФ СССР.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Book Antiqua" pitchFamily="18" charset="0"/>
                <a:ea typeface="Arial" pitchFamily="34" charset="0"/>
                <a:cs typeface="Times New Roman" pitchFamily="18" charset="0"/>
              </a:rPr>
              <a:t>   В 1966 г. </a:t>
            </a:r>
            <a:r>
              <a:rPr lang="ru-RU" sz="2000" dirty="0" smtClean="0">
                <a:latin typeface="Book Antiqua" pitchFamily="18" charset="0"/>
                <a:ea typeface="Arial" pitchFamily="34" charset="0"/>
                <a:cs typeface="Times New Roman" pitchFamily="18" charset="0"/>
              </a:rPr>
              <a:t>  Постановлением ЦК КПСС и Совета Министров СССР спасательная служба из ДОСААФ СССР была передана Советам Министров союзных республик, а организация работ по охране жизни людей на водах была возложена на исполкомы Советов депутатов трудящихся.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t2.gstatic.com/images?q=tbn:ANd9GcT9NO-Xrzj5zdLltUCrUbGxWnZtAuZ6flZ6IfBm_bxHsgd4GeC7s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573016"/>
            <a:ext cx="3744416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07503" y="630171"/>
            <a:ext cx="8928993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Book Antiqua" pitchFamily="18" charset="0"/>
                <a:cs typeface="Arial" pitchFamily="34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В 1970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. создан ОСВОД в РСФСР, который в 1974г.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объединял 73 областных, краевых,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  автономно-республиканских и городских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(Москвы и Ленинграда) совета (62 тыс. первичных организаций,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10 млн. член, в том числе 2,8 млн. юных осводовцев)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ОСВОД РСФСР имеет: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Book Antiqua" pitchFamily="18" charset="0"/>
                <a:ea typeface="Times New Roman" pitchFamily="18" charset="0"/>
                <a:cs typeface="Arial" pitchFamily="34" charset="0"/>
              </a:rPr>
              <a:t>*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рекламно-информационное бюро,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*производственные предприятия, выпускающие спасательные средства;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*центральную лабораторию по разработке новых видов спасательной техники,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*учебный центр, осуществляющий методическое руководство деятельностью 72 школ и пунктов специальной подготовки водолазов-спасателей, инструкторов по плаванию и др.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В 1971—1973г.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общества спасания на водах организованы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дрдругих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союзных республиках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t2.gstatic.com/images?q=tbn:ANd9GcQliU_IuBV1BW580Q961r78OthK36u7PUHxQ3nCXrT3ez5Ib29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0"/>
            <a:ext cx="1499115" cy="155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30689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Book Antiqua" pitchFamily="18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Book Antiqua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Book Antiqua" pitchFamily="18" charset="0"/>
              </a:rPr>
              <a:t>150-летию </a:t>
            </a:r>
            <a:br>
              <a:rPr lang="ru-RU" b="1" dirty="0" smtClean="0">
                <a:solidFill>
                  <a:srgbClr val="FFFF00"/>
                </a:solidFill>
                <a:latin typeface="Book Antiqua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Book Antiqua" pitchFamily="18" charset="0"/>
              </a:rPr>
              <a:t>Республиканского </a:t>
            </a:r>
            <a:r>
              <a:rPr lang="ru-RU" b="1" dirty="0">
                <a:solidFill>
                  <a:srgbClr val="FFFF00"/>
                </a:solidFill>
                <a:latin typeface="Book Antiqua" pitchFamily="18" charset="0"/>
              </a:rPr>
              <a:t>государственно-общественного </a:t>
            </a:r>
            <a:r>
              <a:rPr lang="ru-RU" b="1" dirty="0" smtClean="0">
                <a:solidFill>
                  <a:srgbClr val="FFFF00"/>
                </a:solidFill>
                <a:latin typeface="Book Antiqua" pitchFamily="18" charset="0"/>
              </a:rPr>
              <a:t>объединения</a:t>
            </a:r>
            <a:br>
              <a:rPr lang="ru-RU" b="1" dirty="0" smtClean="0">
                <a:solidFill>
                  <a:srgbClr val="FFFF00"/>
                </a:solidFill>
                <a:latin typeface="Book Antiqua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Book Antiqua" pitchFamily="18" charset="0"/>
              </a:rPr>
              <a:t>«Белорусское республиканское общество спасания на водах»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-324544" y="-531440"/>
            <a:ext cx="6400800" cy="17526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b="1" dirty="0" smtClean="0">
              <a:solidFill>
                <a:srgbClr val="7030A0"/>
              </a:solidFill>
              <a:latin typeface="Book Antiqua" pitchFamily="18" charset="0"/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rgbClr val="FFFF00"/>
                </a:solidFill>
                <a:latin typeface="Book Antiqua" pitchFamily="18" charset="0"/>
              </a:rPr>
              <a:t>Посвящается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6" name="17 P.MAURAT - JAMAIS JE NE VIVRA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553200"/>
            <a:ext cx="304800" cy="304800"/>
          </a:xfrm>
          <a:prstGeom prst="rect">
            <a:avLst/>
          </a:prstGeom>
        </p:spPr>
      </p:pic>
      <p:sp>
        <p:nvSpPr>
          <p:cNvPr id="7" name="Поле 2"/>
          <p:cNvSpPr txBox="1"/>
          <p:nvPr/>
        </p:nvSpPr>
        <p:spPr>
          <a:xfrm>
            <a:off x="5868144" y="31911"/>
            <a:ext cx="3121025" cy="35598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0070C0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3600" b="1" i="1" dirty="0">
                <a:solidFill>
                  <a:srgbClr val="000099"/>
                </a:solidFill>
                <a:effectLst/>
                <a:latin typeface="Book Antiqua"/>
                <a:ea typeface="Calibri"/>
                <a:cs typeface="Times New Roman"/>
              </a:rPr>
              <a:t> 1872        </a:t>
            </a:r>
            <a:r>
              <a:rPr lang="ru-RU" sz="3600" b="1" i="1" dirty="0" smtClean="0">
                <a:solidFill>
                  <a:srgbClr val="000099"/>
                </a:solidFill>
                <a:effectLst/>
                <a:latin typeface="Book Antiqua"/>
                <a:ea typeface="Calibri"/>
                <a:cs typeface="Times New Roman"/>
              </a:rPr>
              <a:t>2022</a:t>
            </a:r>
            <a:endParaRPr lang="ru-RU" sz="1000" i="1" dirty="0">
              <a:effectLst/>
              <a:latin typeface="Calibri"/>
              <a:ea typeface="Calibri"/>
              <a:cs typeface="Times New Roman"/>
            </a:endParaRPr>
          </a:p>
          <a:p>
            <a:pPr indent="270510" algn="ctr">
              <a:spcAft>
                <a:spcPts val="0"/>
              </a:spcAft>
            </a:pPr>
            <a:r>
              <a:rPr lang="ru-RU" sz="2800" b="1" i="1" dirty="0">
                <a:solidFill>
                  <a:srgbClr val="000099"/>
                </a:solidFill>
                <a:effectLst/>
                <a:latin typeface="Book Antiqua"/>
                <a:ea typeface="Calibri"/>
                <a:cs typeface="Times New Roman"/>
              </a:rPr>
              <a:t> </a:t>
            </a:r>
            <a:endParaRPr lang="ru-RU" sz="1000" i="1" dirty="0">
              <a:effectLst/>
              <a:latin typeface="Calibri"/>
              <a:ea typeface="Calibri"/>
              <a:cs typeface="Times New Roman"/>
            </a:endParaRPr>
          </a:p>
          <a:p>
            <a:pPr indent="270510" algn="ctr">
              <a:spcAft>
                <a:spcPts val="0"/>
              </a:spcAft>
            </a:pPr>
            <a:r>
              <a:rPr lang="ru-RU" sz="1000" b="1" i="1" dirty="0">
                <a:solidFill>
                  <a:srgbClr val="000099"/>
                </a:solidFill>
                <a:effectLst/>
                <a:latin typeface="Book Antiqua"/>
                <a:ea typeface="Calibri"/>
                <a:cs typeface="Times New Roman"/>
              </a:rPr>
              <a:t> </a:t>
            </a:r>
            <a:endParaRPr lang="ru-RU" sz="1000" i="1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i="1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000" i="1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i="1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000" i="1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i="1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000" i="1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b="1" i="1" dirty="0">
                <a:effectLst/>
                <a:latin typeface="Times New Roman"/>
                <a:ea typeface="Calibri"/>
                <a:cs typeface="Times New Roman"/>
              </a:rPr>
              <a:t>Республиканскому</a:t>
            </a:r>
            <a:endParaRPr lang="ru-RU" sz="1000" i="1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b="1" i="1" dirty="0">
                <a:effectLst/>
                <a:latin typeface="Times New Roman"/>
                <a:ea typeface="Calibri"/>
                <a:cs typeface="Times New Roman"/>
              </a:rPr>
              <a:t>государственно-общественному объединению</a:t>
            </a:r>
            <a:endParaRPr lang="ru-RU" sz="1000" i="1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b="1" i="1" dirty="0">
                <a:effectLst/>
                <a:latin typeface="Times New Roman"/>
                <a:ea typeface="Calibri"/>
                <a:cs typeface="Times New Roman"/>
              </a:rPr>
              <a:t>«Белорусское республиканское общество спасания на водах» (ОСВОД)</a:t>
            </a:r>
            <a:endParaRPr lang="ru-RU" sz="1000" i="1" dirty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100" b="1" i="0" dirty="0">
                <a:ln>
                  <a:noFill/>
                </a:ln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omic Sans MS"/>
                <a:ea typeface="Arial"/>
                <a:cs typeface="Times New Roman"/>
              </a:rPr>
              <a:t>             </a:t>
            </a:r>
            <a:r>
              <a:rPr lang="ru-RU" sz="2800" b="1" i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omic Sans MS"/>
                <a:ea typeface="Arial"/>
                <a:cs typeface="Times New Roman"/>
              </a:rPr>
              <a:t>150 лет </a:t>
            </a:r>
            <a:endParaRPr lang="ru-RU" sz="1000" i="1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500" b="1" i="1" dirty="0">
                <a:ln>
                  <a:noFill/>
                </a:ln>
                <a:solidFill>
                  <a:srgbClr val="0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omic Sans MS"/>
                <a:ea typeface="Arial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0099"/>
                </a:solidFill>
                <a:effectLst/>
                <a:latin typeface="Book Antiqua"/>
                <a:ea typeface="Times New Roman"/>
                <a:cs typeface="Times New Roman"/>
              </a:rPr>
              <a:t> </a:t>
            </a:r>
            <a:endParaRPr lang="ru-RU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/>
                <a:ea typeface="Times New Roman"/>
                <a:cs typeface="Times New Roman"/>
              </a:rPr>
              <a:t> </a:t>
            </a:r>
          </a:p>
          <a:p>
            <a:pPr indent="270510" algn="ctr">
              <a:spcAft>
                <a:spcPts val="0"/>
              </a:spcAft>
            </a:pPr>
            <a:r>
              <a:rPr lang="ru-RU" sz="1600" b="1" i="0" dirty="0">
                <a:ln>
                  <a:noFill/>
                </a:ln>
                <a:solidFill>
                  <a:srgbClr val="0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omic Sans MS"/>
                <a:ea typeface="Arial"/>
                <a:cs typeface="Times New Roman"/>
              </a:rPr>
              <a:t> </a:t>
            </a:r>
            <a:endParaRPr lang="ru-RU" sz="1000" i="1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49694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FF00"/>
                </a:solidFill>
                <a:latin typeface="Book Antiqua" pitchFamily="18" charset="0"/>
                <a:ea typeface="Arial" pitchFamily="34" charset="0"/>
                <a:cs typeface="Arial" pitchFamily="34" charset="0"/>
              </a:rPr>
              <a:t>ОСВО</a:t>
            </a:r>
            <a:r>
              <a:rPr lang="ru-RU" sz="4000" b="1" dirty="0" smtClean="0">
                <a:solidFill>
                  <a:srgbClr val="FFFF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́</a:t>
            </a:r>
            <a:r>
              <a:rPr lang="ru-RU" sz="4000" b="1" dirty="0" smtClean="0">
                <a:solidFill>
                  <a:srgbClr val="FFFF00"/>
                </a:solidFill>
                <a:latin typeface="Book Antiqua" pitchFamily="18" charset="0"/>
                <a:ea typeface="Arial" pitchFamily="34" charset="0"/>
                <a:cs typeface="Arial" pitchFamily="34" charset="0"/>
              </a:rPr>
              <a:t>Д</a:t>
            </a:r>
            <a:r>
              <a:rPr lang="en-US" sz="2800" dirty="0" smtClean="0">
                <a:latin typeface="Book Antiqua" pitchFamily="18" charset="0"/>
                <a:ea typeface="Arial" pitchFamily="34" charset="0"/>
                <a:cs typeface="Arial" pitchFamily="34" charset="0"/>
              </a:rPr>
              <a:t> </a:t>
            </a:r>
            <a:r>
              <a:rPr lang="ru-RU" sz="2800" dirty="0" smtClean="0">
                <a:latin typeface="Book Antiqua" pitchFamily="18" charset="0"/>
                <a:ea typeface="Arial" pitchFamily="34" charset="0"/>
                <a:cs typeface="Arial" pitchFamily="34" charset="0"/>
              </a:rPr>
              <a:t>(аббревиатура от «Общество спасания на водах»)</a:t>
            </a:r>
            <a:r>
              <a:rPr lang="en-US" sz="2800" dirty="0" smtClean="0">
                <a:latin typeface="Book Antiqua" pitchFamily="18" charset="0"/>
                <a:ea typeface="Arial" pitchFamily="34" charset="0"/>
                <a:cs typeface="Arial" pitchFamily="34" charset="0"/>
              </a:rPr>
              <a:t> </a:t>
            </a:r>
            <a:r>
              <a:rPr lang="ru-RU" sz="2800" dirty="0" smtClean="0">
                <a:latin typeface="Book Antiqua" pitchFamily="18" charset="0"/>
                <a:ea typeface="Arial" pitchFamily="34" charset="0"/>
                <a:cs typeface="Arial" pitchFamily="34" charset="0"/>
              </a:rPr>
              <a:t>— добровольная массовая</a:t>
            </a:r>
            <a:r>
              <a:rPr lang="en-US" sz="2800" dirty="0" smtClean="0">
                <a:latin typeface="Book Antiqua" pitchFamily="18" charset="0"/>
                <a:ea typeface="Arial" pitchFamily="34" charset="0"/>
                <a:cs typeface="Arial" pitchFamily="34" charset="0"/>
              </a:rPr>
              <a:t> </a:t>
            </a:r>
            <a:r>
              <a:rPr lang="ru-RU" sz="2800" dirty="0" smtClean="0">
                <a:latin typeface="Book Antiqua" pitchFamily="18" charset="0"/>
                <a:ea typeface="Arial" pitchFamily="34" charset="0"/>
                <a:cs typeface="Arial" pitchFamily="34" charset="0"/>
              </a:rPr>
              <a:t>общественная организация, имеющая целью охрану жизни и здоровья людей на водоёмах, в том числе предупреждение несчастных случаев,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Book Antiqua" pitchFamily="18" charset="0"/>
                <a:ea typeface="Arial" pitchFamily="34" charset="0"/>
                <a:cs typeface="Arial" pitchFamily="34" charset="0"/>
              </a:rPr>
              <a:t>*содействие обучению населения (с детского возраста) плаванию и способам спасания;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Book Antiqua" pitchFamily="18" charset="0"/>
                <a:ea typeface="Arial" pitchFamily="34" charset="0"/>
                <a:cs typeface="Arial" pitchFamily="34" charset="0"/>
              </a:rPr>
              <a:t> * помощь спасательным службам;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Book Antiqua" pitchFamily="18" charset="0"/>
                <a:ea typeface="Arial" pitchFamily="34" charset="0"/>
                <a:cs typeface="Arial" pitchFamily="34" charset="0"/>
              </a:rPr>
              <a:t>*упорядочение использования маломерных судов судоводителями-любителями;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Book Antiqua" pitchFamily="18" charset="0"/>
                <a:ea typeface="Arial" pitchFamily="34" charset="0"/>
                <a:cs typeface="Arial" pitchFamily="34" charset="0"/>
              </a:rPr>
              <a:t>*создание новых образцов и усовершенствование существующей спасательной техники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лаг ТВВОД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96044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2786058"/>
            <a:ext cx="88582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 </a:t>
            </a:r>
          </a:p>
          <a:p>
            <a:r>
              <a:rPr lang="ru-RU" sz="1600" dirty="0">
                <a:latin typeface="Book Antiqua" pitchFamily="18" charset="0"/>
              </a:rPr>
              <a:t>Первой организацией на территории Беларуси было образованное </a:t>
            </a:r>
            <a:r>
              <a:rPr lang="ru-RU" b="1" dirty="0">
                <a:latin typeface="Book Antiqua" pitchFamily="18" charset="0"/>
              </a:rPr>
              <a:t>25 апреля 1872 г. </a:t>
            </a:r>
            <a:r>
              <a:rPr lang="ru-RU" sz="1600" dirty="0">
                <a:latin typeface="Book Antiqua" pitchFamily="18" charset="0"/>
              </a:rPr>
              <a:t>Окружное правление данного Общества в Витебской губернии. </a:t>
            </a:r>
            <a:endParaRPr lang="ru-RU" sz="1600" dirty="0" smtClean="0">
              <a:latin typeface="Book Antiqua" pitchFamily="18" charset="0"/>
            </a:endParaRPr>
          </a:p>
          <a:p>
            <a:r>
              <a:rPr lang="ru-RU" sz="1600" dirty="0" smtClean="0">
                <a:latin typeface="Book Antiqua" pitchFamily="18" charset="0"/>
              </a:rPr>
              <a:t> </a:t>
            </a:r>
            <a:endParaRPr lang="ru-RU" sz="1600" dirty="0">
              <a:latin typeface="Book Antiqua" pitchFamily="18" charset="0"/>
            </a:endParaRPr>
          </a:p>
          <a:p>
            <a:r>
              <a:rPr lang="ru-RU" sz="1600" b="1" dirty="0" smtClean="0">
                <a:latin typeface="Book Antiqua" pitchFamily="18" charset="0"/>
              </a:rPr>
              <a:t>27 апреля 1970 г. </a:t>
            </a:r>
            <a:r>
              <a:rPr lang="ru-RU" sz="1600" dirty="0" smtClean="0">
                <a:latin typeface="Book Antiqua" pitchFamily="18" charset="0"/>
              </a:rPr>
              <a:t>утверждён </a:t>
            </a:r>
            <a:r>
              <a:rPr lang="ru-RU" sz="1600" b="1" dirty="0" smtClean="0">
                <a:latin typeface="Book Antiqua" pitchFamily="18" charset="0"/>
              </a:rPr>
              <a:t>Статут</a:t>
            </a:r>
            <a:r>
              <a:rPr lang="ru-RU" sz="1600" dirty="0" smtClean="0">
                <a:latin typeface="Book Antiqua" pitchFamily="18" charset="0"/>
              </a:rPr>
              <a:t> Общества спасания на водах БССР.</a:t>
            </a:r>
          </a:p>
          <a:p>
            <a:r>
              <a:rPr lang="ru-RU" sz="1600" dirty="0" smtClean="0">
                <a:latin typeface="Book Antiqua" pitchFamily="18" charset="0"/>
              </a:rPr>
              <a:t> В Статуте оговаривался </a:t>
            </a:r>
            <a:r>
              <a:rPr lang="ru-RU" sz="1600" b="1" dirty="0" smtClean="0">
                <a:latin typeface="Book Antiqua" pitchFamily="18" charset="0"/>
              </a:rPr>
              <a:t>флаг</a:t>
            </a:r>
            <a:r>
              <a:rPr lang="ru-RU" sz="1600" dirty="0" smtClean="0">
                <a:latin typeface="Book Antiqua" pitchFamily="18" charset="0"/>
              </a:rPr>
              <a:t> общества - бело-синее полотнище с эмблемой общества в центре. Длина флага вдвое больше его ширины.</a:t>
            </a:r>
          </a:p>
          <a:p>
            <a:r>
              <a:rPr lang="ru-RU" sz="1600" dirty="0" smtClean="0">
                <a:latin typeface="Book Antiqua" pitchFamily="18" charset="0"/>
              </a:rPr>
              <a:t> </a:t>
            </a:r>
          </a:p>
          <a:p>
            <a:r>
              <a:rPr lang="ru-RU" sz="1600" b="1" dirty="0" smtClean="0">
                <a:latin typeface="Book Antiqua" pitchFamily="18" charset="0"/>
              </a:rPr>
              <a:t>Эмблема</a:t>
            </a:r>
            <a:r>
              <a:rPr lang="ru-RU" sz="1600" dirty="0" smtClean="0">
                <a:latin typeface="Book Antiqua" pitchFamily="18" charset="0"/>
              </a:rPr>
              <a:t> представляла собой  спасательный круг и якорь. </a:t>
            </a:r>
            <a:br>
              <a:rPr lang="ru-RU" sz="1600" dirty="0" smtClean="0">
                <a:latin typeface="Book Antiqua" pitchFamily="18" charset="0"/>
              </a:rPr>
            </a:br>
            <a:r>
              <a:rPr lang="ru-RU" sz="1600" dirty="0" smtClean="0">
                <a:latin typeface="Book Antiqua" pitchFamily="18" charset="0"/>
              </a:rPr>
              <a:t>Иногда неофициально использовался такой флаг,   но с эмблемой в кантоне</a:t>
            </a:r>
            <a:endParaRPr lang="ru-RU" sz="1600" dirty="0"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548680"/>
            <a:ext cx="5184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Book Antiqua" pitchFamily="18" charset="0"/>
                <a:ea typeface="Arial" pitchFamily="34" charset="0"/>
                <a:cs typeface="Times New Roman" pitchFamily="18" charset="0"/>
              </a:rPr>
              <a:t>ОСВОД 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Book Antiqua" pitchFamily="18" charset="0"/>
                <a:ea typeface="Arial" pitchFamily="34" charset="0"/>
                <a:cs typeface="Times New Roman" pitchFamily="18" charset="0"/>
              </a:rPr>
              <a:t> в 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Book Antiqua" pitchFamily="18" charset="0"/>
                <a:ea typeface="Arial" pitchFamily="34" charset="0"/>
                <a:cs typeface="Times New Roman" pitchFamily="18" charset="0"/>
              </a:rPr>
              <a:t>Беларуси</a:t>
            </a:r>
            <a:endParaRPr lang="ru-RU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3" name="Рисунок 2" descr="http://t2.gstatic.com/images?q=tbn:ANd9GcSEd2CX-1Pn_gmT25st3_As-8APvEO72uymIzLYW_aQHrUS7Mcc"/>
          <p:cNvPicPr>
            <a:picLocks noChangeAspect="1"/>
          </p:cNvPicPr>
          <p:nvPr/>
        </p:nvPicPr>
        <p:blipFill>
          <a:blip r:embed="rId2" cstate="print"/>
          <a:srcRect l="15867" r="17697" b="2241"/>
          <a:stretch>
            <a:fillRect/>
          </a:stretch>
        </p:blipFill>
        <p:spPr bwMode="auto">
          <a:xfrm>
            <a:off x="251520" y="0"/>
            <a:ext cx="2304256" cy="3573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627784" y="383759"/>
            <a:ext cx="6264696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1 августа 1977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г.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, Постановлением Совета Министров БССР государственная спасательная служба из Министерства жилищно-коммунального хозяйства безвозмездно передана ОСВОД. </a:t>
            </a:r>
            <a:endParaRPr lang="ru-RU" sz="2000" dirty="0" smtClean="0">
              <a:latin typeface="Book Antiqua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С этого и по настоящее время все вопросы охраны жизни людей на водах в местах массового отдыха населения, вопросы проведения профилактических мероприятий по безопасности на воде Правительством республики возложены на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ОСВОД.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51520" y="3851176"/>
            <a:ext cx="864096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К 1990 г.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осводовцы Белоруссии вышли на передовые позиции среди республик Советского Союза по вопросам охраны жизни людей на водах.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К этому времени охрану жизни людей на водах и профилактику по недопущению несчастных случаев осуществляли </a:t>
            </a:r>
            <a:r>
              <a:rPr lang="ru-RU" sz="2000" dirty="0" smtClean="0">
                <a:latin typeface="Book Antiqua" pitchFamily="18" charset="0"/>
                <a:ea typeface="Arial" pitchFamily="34" charset="0"/>
                <a:cs typeface="Times New Roman" pitchFamily="18" charset="0"/>
              </a:rPr>
              <a:t>около 22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% населения республики) 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В эти же годы проведена большая работа по подготовке осводовских кадров:  дружинников-спасателей, матросов-спасателей, водолазов, мотористов-рулевых.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51520" y="-106675"/>
            <a:ext cx="8892480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Book Antiqua" pitchFamily="18" charset="0"/>
                <a:ea typeface="Arial" pitchFamily="34" charset="0"/>
                <a:cs typeface="Times New Roman" pitchFamily="18" charset="0"/>
              </a:rPr>
              <a:t>   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Политические изменения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1991 г.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поставили в первое                  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Book Antiqua" pitchFamily="18" charset="0"/>
                <a:ea typeface="Arial" pitchFamily="34" charset="0"/>
                <a:cs typeface="Times New Roman" pitchFamily="18" charset="0"/>
              </a:rPr>
              <a:t>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время   Белорусское республиканское общество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Book Antiqua" pitchFamily="18" charset="0"/>
                <a:ea typeface="Arial" pitchFamily="34" charset="0"/>
                <a:cs typeface="Times New Roman" pitchFamily="18" charset="0"/>
              </a:rPr>
              <a:t>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спасания на водах в сложное положение, как в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Book Antiqua" pitchFamily="18" charset="0"/>
                <a:ea typeface="Arial" pitchFamily="34" charset="0"/>
                <a:cs typeface="Times New Roman" pitchFamily="18" charset="0"/>
              </a:rPr>
              <a:t>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организационном плане, так и в финансовом.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                   6 января 1998 г.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вышло Постановление Совета Министров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Б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«О мерах по улучшению охраны жизни людей на водах Республики Беларусь».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Важнейшее значение для дальнейшего улучшения деятельности ОСВОД Беларуси имеет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Указ Президента Республики Беларусь № 298 от 29 июня 2004 г. «Вопросы Белорусского республиканского общества спасания на водах».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В соответствии с Указом ОСВОД преобразован в республиканское государственно-общественное объединение «Белорусское республиканское общество спасания на водах» (ОСВОД).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5 октября 2004 г.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состоялся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IX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внеочередной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съезд ОСВОД, принявший новый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Устав РГОО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«Белорусское республиканское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общество спасания на водах»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t3.gstatic.com/images?q=tbn:ANd9GcRYxtKxpwBiGHmzyc88bwwqHyvezr9hNAOJxK7s7gDe6K2x5vngH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2" y="5229200"/>
            <a:ext cx="2091699" cy="12841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http://www.photobelta.by/apimages/3341_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2518"/>
            <a:ext cx="2088232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"/>
          <p:cNvPicPr/>
          <p:nvPr/>
        </p:nvPicPr>
        <p:blipFill>
          <a:blip r:embed="rId2" cstate="print"/>
          <a:srcRect r="5296" b="10472"/>
          <a:stretch>
            <a:fillRect/>
          </a:stretch>
        </p:blipFill>
        <p:spPr bwMode="auto">
          <a:xfrm>
            <a:off x="107504" y="11771"/>
            <a:ext cx="2267744" cy="191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3"/>
          <p:cNvPicPr/>
          <p:nvPr/>
        </p:nvPicPr>
        <p:blipFill>
          <a:blip r:embed="rId3" cstate="print">
            <a:grayscl/>
          </a:blip>
          <a:stretch>
            <a:fillRect/>
          </a:stretch>
        </p:blipFill>
        <p:spPr bwMode="auto">
          <a:xfrm>
            <a:off x="1979712" y="1556792"/>
            <a:ext cx="6948264" cy="486916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323528" y="219998"/>
            <a:ext cx="7992888" cy="3170099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В  нашей республике проводятся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чемпионаты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по спасательному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Book Antiqua" pitchFamily="18" charset="0"/>
                <a:ea typeface="Arial" pitchFamily="34" charset="0"/>
                <a:cs typeface="Times New Roman" pitchFamily="18" charset="0"/>
              </a:rPr>
              <a:t>                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многоборью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В нем принимают участие  спасательные станции, действующие на территории Беларуси. На протяжении нескольких дней им предстоит проявить свои навыки в различных профессиональных дисциплинах</a:t>
            </a:r>
            <a:r>
              <a:rPr kumimoji="0" lang="en-US" sz="1600" b="1" i="1" u="none" strike="noStrike" cap="none" normalizeH="0" dirty="0" smtClean="0">
                <a:ln>
                  <a:noFill/>
                </a:ln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. В программе соревнований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dirty="0" smtClean="0">
              <a:ln>
                <a:noFill/>
              </a:ln>
              <a:effectLst/>
              <a:latin typeface="Book Antiqu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«Подача спасательного круга».</a:t>
            </a:r>
            <a:endParaRPr kumimoji="0" lang="ru-RU" sz="1600" b="0" i="0" u="none" strike="noStrike" cap="none" normalizeH="0" dirty="0" smtClean="0">
              <a:ln>
                <a:noFill/>
              </a:ln>
              <a:effectLst/>
              <a:latin typeface="Book Antiqu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«Спасание на лодке с грунта – 200м».</a:t>
            </a:r>
            <a:endParaRPr kumimoji="0" lang="ru-RU" sz="1600" b="0" i="0" u="none" strike="noStrike" cap="none" normalizeH="0" dirty="0" smtClean="0">
              <a:ln>
                <a:noFill/>
              </a:ln>
              <a:effectLst/>
              <a:latin typeface="Book Antiqu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«Плавание 100 м с преодолением препятствий».</a:t>
            </a:r>
            <a:endParaRPr kumimoji="0" lang="ru-RU" sz="1600" b="0" i="0" u="none" strike="noStrike" cap="none" normalizeH="0" dirty="0" smtClean="0">
              <a:ln>
                <a:noFill/>
              </a:ln>
              <a:effectLst/>
              <a:latin typeface="Book Antiqu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«Выход катера по спасательной тревоге» и другое.</a:t>
            </a:r>
            <a:endParaRPr kumimoji="0" lang="en-US" sz="1600" b="0" i="0" u="none" strike="noStrike" cap="none" normalizeH="0" dirty="0" smtClean="0">
              <a:ln>
                <a:noFill/>
              </a:ln>
              <a:effectLst/>
              <a:latin typeface="Book Antiqua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/>
            </a:r>
            <a:br>
              <a:rPr kumimoji="0" lang="en-US" sz="1600" b="0" i="0" u="none" strike="noStrike" cap="none" normalizeH="0" dirty="0" smtClean="0">
                <a:ln>
                  <a:noFill/>
                </a:ln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</a:br>
            <a:r>
              <a:rPr kumimoji="0" lang="en-US" sz="1600" b="0" i="0" u="none" strike="noStrike" cap="none" normalizeH="0" dirty="0" smtClean="0">
                <a:ln>
                  <a:noFill/>
                </a:ln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Мастерство участников оценивается как в личном первенстве, так и в командном. Победителей ожидают медали, дипломы и </a:t>
            </a:r>
            <a:r>
              <a:rPr kumimoji="0" lang="en-US" sz="1600" b="0" i="0" u="none" strike="noStrike" cap="none" normalizeH="0" dirty="0" err="1" smtClean="0">
                <a:ln>
                  <a:noFill/>
                </a:ln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денежные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dirty="0" err="1" smtClean="0">
                <a:ln>
                  <a:noFill/>
                </a:ln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премии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en-US" sz="1600" b="0" i="0" u="none" strike="noStrike" cap="none" normalizeH="0" dirty="0" smtClean="0">
              <a:ln>
                <a:noFill/>
              </a:ln>
              <a:effectLst/>
              <a:latin typeface="Book Antiqua" pitchFamily="18" charset="0"/>
            </a:endParaRPr>
          </a:p>
        </p:txBody>
      </p:sp>
      <p:pic>
        <p:nvPicPr>
          <p:cNvPr id="3" name="Рисунок 2" descr="http://www.osvod.belarusinfo.by/templates/gk_elvesocial/images/img/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556792"/>
            <a:ext cx="1907704" cy="1368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http://www.osvod.belarusinfo.by/templates/gk_elvesocial/images/img/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2592288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http://www.osvod.belarusinfo.by/templates/gk_elvesocial/images/img/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077072"/>
            <a:ext cx="2736304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http://www.osvod.belarusinfo.by/templates/gk_elvesocial/images/img/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293096"/>
            <a:ext cx="2664296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fa\Downloads\флаг и 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0"/>
            <a:ext cx="3275856" cy="472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80528" y="116632"/>
            <a:ext cx="5904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Book Antiqua" pitchFamily="18" charset="0"/>
                <a:ea typeface="Arial" pitchFamily="34" charset="0"/>
                <a:cs typeface="Times New Roman" pitchFamily="18" charset="0"/>
              </a:rPr>
              <a:t>ОСВОД </a:t>
            </a:r>
          </a:p>
          <a:p>
            <a:pPr algn="ctr"/>
            <a:r>
              <a:rPr lang="ru-RU" sz="2800" b="1" dirty="0">
                <a:solidFill>
                  <a:srgbClr val="FFFF00"/>
                </a:solidFill>
                <a:latin typeface="Book Antiqua" pitchFamily="18" charset="0"/>
                <a:ea typeface="Arial" pitchFamily="34" charset="0"/>
                <a:cs typeface="Times New Roman" pitchFamily="18" charset="0"/>
              </a:rPr>
              <a:t> в </a:t>
            </a:r>
            <a:r>
              <a:rPr lang="ru-RU" sz="2800" b="1" dirty="0" smtClean="0">
                <a:solidFill>
                  <a:srgbClr val="FFFF00"/>
                </a:solidFill>
                <a:latin typeface="Book Antiqua" pitchFamily="18" charset="0"/>
                <a:ea typeface="Arial" pitchFamily="34" charset="0"/>
                <a:cs typeface="Times New Roman" pitchFamily="18" charset="0"/>
              </a:rPr>
              <a:t>Беларуси сегодня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6754" y="1423221"/>
            <a:ext cx="886974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Book Antiqua" pitchFamily="18" charset="0"/>
              </a:rPr>
              <a:t> 1декабря 2014г . утвержден новый флаг и эмблема </a:t>
            </a:r>
          </a:p>
          <a:p>
            <a:pPr algn="just"/>
            <a:r>
              <a:rPr lang="ru-RU" sz="1600" b="1" dirty="0">
                <a:latin typeface="Book Antiqua" pitchFamily="18" charset="0"/>
              </a:rPr>
              <a:t>  Описание  флага ОСВОД</a:t>
            </a:r>
            <a:endParaRPr lang="ru-RU" sz="1600" dirty="0">
              <a:latin typeface="Book Antiqua" pitchFamily="18" charset="0"/>
            </a:endParaRPr>
          </a:p>
          <a:p>
            <a:pPr algn="just"/>
            <a:r>
              <a:rPr lang="ru-RU" sz="1600" dirty="0">
                <a:latin typeface="Book Antiqua" pitchFamily="18" charset="0"/>
              </a:rPr>
              <a:t> Флаг Республиканского государственно - общественного объединения «Белорусское республиканское общество спасания на водах» (ОСВОД) состоит из полотнища, которое имеет форму прямоугольника с отношением сторон  2: 1,  расположенного по  горизонтали  пополам, нижняя половина окрашена в голубой цвет, верхняя - в белый. С внешней стороны флага, в центре, расположена эмблема ОСВОД.</a:t>
            </a:r>
          </a:p>
          <a:p>
            <a:pPr algn="just"/>
            <a:r>
              <a:rPr lang="ru-RU" sz="1600" b="1" dirty="0">
                <a:latin typeface="Book Antiqua" pitchFamily="18" charset="0"/>
              </a:rPr>
              <a:t>Описание эмблемы ОСВОД</a:t>
            </a:r>
            <a:endParaRPr lang="ru-RU" sz="1600" dirty="0">
              <a:latin typeface="Book Antiqua" pitchFamily="18" charset="0"/>
            </a:endParaRPr>
          </a:p>
          <a:p>
            <a:pPr algn="just"/>
            <a:r>
              <a:rPr lang="ru-RU" sz="1600" dirty="0">
                <a:latin typeface="Book Antiqua" pitchFamily="18" charset="0"/>
              </a:rPr>
              <a:t> Эмблема Республиканского государственно - общественного объединения «Белорусское республиканское общество спасания на водах» (ОСВОД) состоит из образа спасательного круга, верхняя половина которого окрашена в голубой цвет, нижняя – в красный. На верхней половине круга надпись голубого цвете «ОСВОД». Сверху вниз, по центру – якорь голубого цвета, нижняя часть  которого расположена на верхней половине нижней части круга.</a:t>
            </a:r>
          </a:p>
          <a:p>
            <a:pPr algn="just"/>
            <a:r>
              <a:rPr lang="ru-RU" sz="1600" dirty="0">
                <a:latin typeface="Book Antiqua" pitchFamily="18" charset="0"/>
              </a:rPr>
              <a:t> Якорь голубого цвета символизирует водное пространство. Круг указывает на всестороннюю помощь на водах</a:t>
            </a:r>
            <a:r>
              <a:rPr lang="ru-RU" sz="1600" dirty="0" smtClean="0">
                <a:latin typeface="Book Antiqua" pitchFamily="18" charset="0"/>
              </a:rPr>
              <a:t>.</a:t>
            </a:r>
          </a:p>
          <a:p>
            <a:pPr algn="just"/>
            <a:endParaRPr lang="ru-RU" sz="1600" dirty="0">
              <a:latin typeface="Book Antiqua" pitchFamily="18" charset="0"/>
            </a:endParaRPr>
          </a:p>
          <a:p>
            <a:r>
              <a:rPr lang="ru-RU" sz="1600" b="1" dirty="0" smtClean="0">
                <a:latin typeface="Book Antiqua" pitchFamily="18" charset="0"/>
              </a:rPr>
              <a:t>Председатель </a:t>
            </a:r>
            <a:r>
              <a:rPr lang="ru-RU" sz="1600" b="1" dirty="0">
                <a:latin typeface="Book Antiqua" pitchFamily="18" charset="0"/>
              </a:rPr>
              <a:t>РГОО </a:t>
            </a:r>
            <a:r>
              <a:rPr lang="ru-RU" sz="1600" b="1" dirty="0" smtClean="0">
                <a:latin typeface="Book Antiqua" pitchFamily="18" charset="0"/>
              </a:rPr>
              <a:t>ОСВОД</a:t>
            </a:r>
            <a:r>
              <a:rPr lang="ru-RU" sz="1600" b="1" dirty="0">
                <a:latin typeface="Book Antiqua" pitchFamily="18" charset="0"/>
              </a:rPr>
              <a:t> </a:t>
            </a:r>
            <a:r>
              <a:rPr lang="ru-RU" sz="1600" b="1" dirty="0" smtClean="0">
                <a:latin typeface="Book Antiqua" pitchFamily="18" charset="0"/>
              </a:rPr>
              <a:t>- </a:t>
            </a:r>
            <a:r>
              <a:rPr lang="ru-RU" sz="1600" dirty="0" err="1" smtClean="0">
                <a:latin typeface="Book Antiqua" pitchFamily="18" charset="0"/>
              </a:rPr>
              <a:t>Игамбердиев</a:t>
            </a:r>
            <a:r>
              <a:rPr lang="ru-RU" sz="1600" dirty="0" smtClean="0">
                <a:latin typeface="Book Antiqua" pitchFamily="18" charset="0"/>
              </a:rPr>
              <a:t>  </a:t>
            </a:r>
            <a:r>
              <a:rPr lang="ru-RU" sz="1600" dirty="0" err="1" smtClean="0">
                <a:latin typeface="Book Antiqua" pitchFamily="18" charset="0"/>
              </a:rPr>
              <a:t>Анваржан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>
                <a:latin typeface="Book Antiqua" pitchFamily="18" charset="0"/>
              </a:rPr>
              <a:t>Адылжанович</a:t>
            </a:r>
            <a:endParaRPr lang="ru-RU" sz="1600" dirty="0">
              <a:latin typeface="Book Antiqua" pitchFamily="18" charset="0"/>
            </a:endParaRPr>
          </a:p>
          <a:p>
            <a:r>
              <a:rPr lang="ru-RU" sz="1600" b="1" dirty="0">
                <a:latin typeface="Book Antiqua" pitchFamily="18" charset="0"/>
              </a:rPr>
              <a:t>Председатель Минской областной организации </a:t>
            </a:r>
            <a:r>
              <a:rPr lang="ru-RU" sz="1600" dirty="0" smtClean="0">
                <a:latin typeface="Book Antiqua" pitchFamily="18" charset="0"/>
              </a:rPr>
              <a:t>ОСВОД— Патрикеев Сергей </a:t>
            </a:r>
            <a:r>
              <a:rPr lang="ru-RU" sz="1600" dirty="0" err="1" smtClean="0">
                <a:latin typeface="Book Antiqua" pitchFamily="18" charset="0"/>
              </a:rPr>
              <a:t>Алексевич</a:t>
            </a:r>
            <a:endParaRPr lang="ru-RU" sz="1600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2446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305984"/>
            <a:ext cx="9144000" cy="664797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Деятельность 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Борисовской районной организации ОСВОД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На всех этапах своего исторического пути Белорусский ОСВОД успешно решал и решает сегодня государственно-значимые задачи.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Свой весомый вклад в дело охраны жизни людей на водах вносит 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Борисовская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районная организация ОСВОД.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Возглавлял  Борисовскую городскую организацию ОСВОД  с января 1975  до ноября 2004г. фронтовик, участник ВОВ полковник в отставке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Герасимов Виталий Николаевич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С ноября 2004г. на пост председателя Борисовкой </a:t>
            </a:r>
            <a:r>
              <a:rPr lang="ru-RU" sz="2000" dirty="0" smtClean="0">
                <a:latin typeface="Book Antiqua" pitchFamily="18" charset="0"/>
                <a:ea typeface="Arial" pitchFamily="34" charset="0"/>
                <a:cs typeface="Times New Roman" pitchFamily="18" charset="0"/>
              </a:rPr>
              <a:t>городской и районной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организации ОСВОД был избран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Шаплюк Игорь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Феодосеевич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В состав Борисовской районной организации ОСВОД по состоянию на 01.01.2022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года входят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220 первичных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организаций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с общей численностью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21215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членов общества,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из них </a:t>
            </a:r>
            <a:r>
              <a:rPr lang="ru-RU" sz="2000" b="1" dirty="0">
                <a:solidFill>
                  <a:schemeClr val="accent6"/>
                </a:solidFill>
                <a:latin typeface="Book Antiqua" pitchFamily="18" charset="0"/>
              </a:rPr>
              <a:t>6048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в учреждениях образования</a:t>
            </a:r>
            <a:r>
              <a:rPr lang="ru-RU" sz="2000" dirty="0" smtClean="0">
                <a:solidFill>
                  <a:schemeClr val="accent6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, а </a:t>
            </a:r>
            <a:r>
              <a:rPr lang="ru-RU" sz="2000" dirty="0" smtClean="0">
                <a:solidFill>
                  <a:schemeClr val="accent6"/>
                </a:solidFill>
                <a:latin typeface="Book Antiqua" pitchFamily="18" charset="0"/>
              </a:rPr>
              <a:t>16 </a:t>
            </a:r>
            <a:r>
              <a:rPr lang="ru-RU" sz="2000" dirty="0">
                <a:solidFill>
                  <a:schemeClr val="accent6"/>
                </a:solidFill>
                <a:latin typeface="Book Antiqua" pitchFamily="18" charset="0"/>
              </a:rPr>
              <a:t>организаций района имеют уполномоченных представителей ОСВОД.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WordArt 1"/>
          <p:cNvSpPr>
            <a:spLocks noChangeArrowheads="1" noChangeShapeType="1" noTextEdit="1"/>
          </p:cNvSpPr>
          <p:nvPr/>
        </p:nvSpPr>
        <p:spPr bwMode="auto">
          <a:xfrm>
            <a:off x="0" y="-99392"/>
            <a:ext cx="6783388" cy="14033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Garamond"/>
              </a:rPr>
              <a:t>Визитная карточка 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Garamond"/>
            </a:endParaRPr>
          </a:p>
        </p:txBody>
      </p:sp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-1" y="1052736"/>
            <a:ext cx="7053015" cy="216024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Garamond"/>
              </a:rPr>
              <a:t>Борисовская районная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Garamond"/>
              </a:rPr>
              <a:t>организация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Garamond"/>
              </a:rPr>
              <a:t> ОСВОД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Garamond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-571536" y="2947596"/>
            <a:ext cx="26084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2616587"/>
            <a:ext cx="8643966" cy="344709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222120, г. Борисов , проспект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Революции, 45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тел./факс: 8-0177-73-22-50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e-mail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 -</a:t>
            </a:r>
            <a:r>
              <a:rPr lang="en-US" sz="2000" dirty="0">
                <a:latin typeface="Book Antiqua" pitchFamily="18" charset="0"/>
              </a:rPr>
              <a:t>osvodbor@mail.ru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Борисовская районная организация Республиканского государственно-общественного объединения «Белорусское республиканское общество спасания на водах» (ОСВОД) зарегистрирована 28 апреля 2005г.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решением Борисовского районного исполнительного комитета.</a:t>
            </a:r>
            <a:endParaRPr lang="ru-RU" sz="800" dirty="0" smtClean="0"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Свидетельство о регистрации № 01-49/3/826 от 4 мая 2005 г.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                      Председатель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 – Шаплюк Игорь Феодосеевич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32"/>
            <a:ext cx="126998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6ECFF"/>
                  </a:outerShdw>
                </a:effectLst>
              </a14:hiddenEffects>
            </a:ext>
          </a:extLst>
        </p:spPr>
      </p:pic>
      <p:pic>
        <p:nvPicPr>
          <p:cNvPr id="1026" name="Picture 2" descr="http://borisov.minsk-region.by/dimages/s000252_9416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381" y="2276872"/>
            <a:ext cx="1590951" cy="242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  <p:bldP spid="26626" grpId="0"/>
      <p:bldP spid="266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dzinstva.by/wp-content/uploads/2011/02/PICT70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1197"/>
            <a:ext cx="2117875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http://www.adzinstva.by/wp-content/uploads/2011/02/PICT701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240614"/>
            <a:ext cx="1440160" cy="1925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206783" y="2980529"/>
            <a:ext cx="8937217" cy="2246769"/>
          </a:xfrm>
          <a:prstGeom prst="rect">
            <a:avLst/>
          </a:prstGeom>
          <a:solidFill>
            <a:srgbClr val="F8F8F8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Book Antiqua" pitchFamily="18" charset="0"/>
              <a:ea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 smtClean="0">
                <a:latin typeface="Book Antiqua" pitchFamily="18" charset="0"/>
              </a:rPr>
              <a:t>2010г. - </a:t>
            </a:r>
            <a:r>
              <a:rPr lang="en-US" sz="2000" b="1" dirty="0" smtClean="0">
                <a:latin typeface="Book Antiqua" pitchFamily="18" charset="0"/>
              </a:rPr>
              <a:t>3 МЕСТО</a:t>
            </a:r>
            <a:r>
              <a:rPr lang="en-US" sz="2000" dirty="0" smtClean="0">
                <a:latin typeface="Book Antiqua" pitchFamily="18" charset="0"/>
              </a:rPr>
              <a:t>  в республиканских соревнованиях на лучшую </a:t>
            </a:r>
            <a:r>
              <a:rPr lang="en-US" sz="2000" dirty="0" err="1" smtClean="0">
                <a:latin typeface="Book Antiqua" pitchFamily="18" charset="0"/>
              </a:rPr>
              <a:t>организацию</a:t>
            </a:r>
            <a:r>
              <a:rPr lang="ru-RU" sz="2000" dirty="0" smtClean="0">
                <a:latin typeface="Book Antiqua" pitchFamily="18" charset="0"/>
              </a:rPr>
              <a:t>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На Республиканском совете ОСВОД создана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галерея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 портретов-передовиков. Достойное место в ней занимает фотография председателя Борисовской районной организации ОСВОД Игоря Феодосеевича Шаплюка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85728"/>
            <a:ext cx="8964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i="1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2000" dirty="0">
                <a:latin typeface="Book Antiqua" pitchFamily="18" charset="0"/>
              </a:rPr>
              <a:t> </a:t>
            </a:r>
            <a:r>
              <a:rPr lang="ru-RU" sz="2000" dirty="0" smtClean="0">
                <a:latin typeface="Book Antiqua" pitchFamily="18" charset="0"/>
              </a:rPr>
              <a:t>По </a:t>
            </a:r>
            <a:r>
              <a:rPr lang="ru-RU" sz="2000" dirty="0">
                <a:latin typeface="Book Antiqua" pitchFamily="18" charset="0"/>
              </a:rPr>
              <a:t>итогам </a:t>
            </a:r>
            <a:r>
              <a:rPr lang="ru-RU" sz="2000" dirty="0" smtClean="0">
                <a:latin typeface="Book Antiqua" pitchFamily="18" charset="0"/>
              </a:rPr>
              <a:t>2020 </a:t>
            </a:r>
            <a:r>
              <a:rPr lang="ru-RU" sz="2000" dirty="0">
                <a:latin typeface="Book Antiqua" pitchFamily="18" charset="0"/>
              </a:rPr>
              <a:t>года </a:t>
            </a:r>
            <a:r>
              <a:rPr lang="ru-RU" sz="2000" dirty="0" smtClean="0">
                <a:latin typeface="Book Antiqua" pitchFamily="18" charset="0"/>
              </a:rPr>
              <a:t>Борисовская </a:t>
            </a:r>
            <a:r>
              <a:rPr lang="ru-RU" sz="2000" dirty="0">
                <a:latin typeface="Book Antiqua" pitchFamily="18" charset="0"/>
              </a:rPr>
              <a:t>районная организация </a:t>
            </a:r>
            <a:r>
              <a:rPr lang="ru-RU" sz="2000" dirty="0" smtClean="0">
                <a:latin typeface="Book Antiqua" pitchFamily="18" charset="0"/>
              </a:rPr>
              <a:t>ОСВОД стала лучшей  в Минской области. 15-й </a:t>
            </a:r>
            <a:r>
              <a:rPr lang="ru-RU" sz="2000" dirty="0">
                <a:latin typeface="Book Antiqua" pitchFamily="18" charset="0"/>
              </a:rPr>
              <a:t>раз подряд победный вымпел отправился в </a:t>
            </a:r>
            <a:r>
              <a:rPr lang="ru-RU" sz="2000" dirty="0" smtClean="0">
                <a:latin typeface="Book Antiqua" pitchFamily="18" charset="0"/>
              </a:rPr>
              <a:t>Борисов</a:t>
            </a:r>
            <a:r>
              <a:rPr lang="ru-RU" sz="2000" dirty="0">
                <a:latin typeface="Book Antiqua" pitchFamily="18" charset="0"/>
              </a:rPr>
              <a:t>!</a:t>
            </a:r>
            <a:endParaRPr lang="ru-RU" sz="2000" dirty="0">
              <a:solidFill>
                <a:prstClr val="black"/>
              </a:solidFill>
              <a:latin typeface="Book Antiqu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478000" y="-108585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06783" y="5085184"/>
            <a:ext cx="5726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2011г.- занесена на  районную Доску Почета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3" descr="D:\фотки\100SSCAM\ШКОЛА  !!!!!\ОСВОД РАЗНОЕ\140 лет ОСВОДу\IMG_21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77306"/>
            <a:ext cx="2736045" cy="2051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5944" y="5462540"/>
            <a:ext cx="8748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Book Antiqua" pitchFamily="18" charset="0"/>
              </a:rPr>
              <a:t>На учете в Борисовской районной организации ОСВОД  на  </a:t>
            </a:r>
            <a:r>
              <a:rPr lang="ru-RU" sz="2000" b="1" dirty="0">
                <a:latin typeface="Book Antiqua" pitchFamily="18" charset="0"/>
              </a:rPr>
              <a:t>  01.01.2022 </a:t>
            </a:r>
            <a:r>
              <a:rPr lang="ru-RU" sz="2000" dirty="0">
                <a:latin typeface="Book Antiqua" pitchFamily="18" charset="0"/>
              </a:rPr>
              <a:t>года состоит 237 первичных организаций с общей численностью 57975 членов общества, а 97 организации являются юридическими членами ОСВОД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214722"/>
            <a:ext cx="5184576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5082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smtClean="0">
                <a:solidFill>
                  <a:srgbClr val="FFFF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Наш </a:t>
            </a:r>
            <a:r>
              <a:rPr lang="ru-RU" sz="2400" b="1" dirty="0" smtClean="0">
                <a:solidFill>
                  <a:srgbClr val="FFFF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друг ОСВОД     </a:t>
            </a:r>
            <a:r>
              <a:rPr lang="ru-RU" b="1" i="1" dirty="0" smtClean="0">
                <a:solidFill>
                  <a:srgbClr val="00FF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Ю</a:t>
            </a:r>
            <a:r>
              <a:rPr lang="ru-RU" b="1" i="1" dirty="0" smtClean="0">
                <a:solidFill>
                  <a:srgbClr val="00FF00"/>
                </a:solidFill>
                <a:latin typeface="Book Antiqua" pitchFamily="18" charset="0"/>
                <a:ea typeface="Times New Roman" pitchFamily="18" charset="0"/>
              </a:rPr>
              <a:t>. </a:t>
            </a:r>
            <a:r>
              <a:rPr lang="ru-RU" b="1" i="1" dirty="0" smtClean="0">
                <a:solidFill>
                  <a:srgbClr val="00FF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Иванов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Book Antiqua" pitchFamily="18" charset="0"/>
            </a:endParaRPr>
          </a:p>
          <a:p>
            <a:pPr marL="0" marR="0" lvl="0" indent="2508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Простор озерный и речной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2508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 Так привлекателен и ясен.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2508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Но помнить надо что порой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2508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Он и коварен и опасен.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2508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Когда сорвется ветер вдруг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2508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И с шумом волны вдоль погонит,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2508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Гляди внимательно вокруг: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2508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Возможно, где-то кто-то тонет...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2508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Над синевой</a:t>
            </a:r>
            <a:r>
              <a:rPr lang="ru-RU" sz="2000" b="1" dirty="0" smtClean="0">
                <a:latin typeface="Book Antiqua" pitchFamily="18" charset="0"/>
              </a:rPr>
              <a:t> г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лубоких вод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2508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На веслах, солнце, ярче брызни!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2508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И день и ночь</a:t>
            </a:r>
            <a:r>
              <a:rPr lang="ru-RU" sz="2000" b="1" dirty="0" smtClean="0">
                <a:latin typeface="Book Antiqua" pitchFamily="18" charset="0"/>
              </a:rPr>
              <a:t>  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аш друг ОСВОД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2508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Стоит на страже каждой жизни.</a:t>
            </a:r>
          </a:p>
          <a:p>
            <a:pPr marL="0" marR="0" lvl="0" indent="2508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 Уже со шлюпки брошен круг. </a:t>
            </a:r>
          </a:p>
          <a:p>
            <a:pPr marL="0" marR="0" lvl="0" indent="2508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Еще лишь миг! Держись, приятель!</a:t>
            </a:r>
          </a:p>
          <a:p>
            <a:pPr marL="0" marR="0" lvl="0" indent="2508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 Умелым взмахом сильных рук</a:t>
            </a:r>
          </a:p>
          <a:p>
            <a:pPr marL="0" marR="0" lvl="0" indent="2508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 Уже волну рассек спасатель.</a:t>
            </a:r>
          </a:p>
          <a:p>
            <a:pPr marL="0" marR="0" lvl="0" indent="2508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 И расступается вода… </a:t>
            </a:r>
          </a:p>
          <a:p>
            <a:pPr marL="0" marR="0" lvl="0" indent="2508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И берег близится зеленый…</a:t>
            </a:r>
          </a:p>
          <a:p>
            <a:pPr marL="0" marR="0" lvl="0" indent="2508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 И отступает прочь беда.</a:t>
            </a:r>
          </a:p>
          <a:p>
            <a:pPr marL="0" marR="0" lvl="0" indent="2508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 И будет долго жить спасенный!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pic>
        <p:nvPicPr>
          <p:cNvPr id="3" name="Рисунок 2" descr="http://www.interfax.by/files/2011-09/20110901-093221-560.jpg"/>
          <p:cNvPicPr/>
          <p:nvPr/>
        </p:nvPicPr>
        <p:blipFill>
          <a:blip r:embed="rId2" cstate="print"/>
          <a:srcRect l="1671" b="22082"/>
          <a:stretch>
            <a:fillRect/>
          </a:stretch>
        </p:blipFill>
        <p:spPr bwMode="auto">
          <a:xfrm>
            <a:off x="5220072" y="0"/>
            <a:ext cx="3732186" cy="3168352"/>
          </a:xfrm>
          <a:prstGeom prst="flowChartPunchedTap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http://t0.gstatic.com/images?q=tbn:ANd9GcTEljUMK9b7PBym7hIXoIlkUQluh5o-dXWCcnuUhbTj3nENDwSQRw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356992"/>
            <a:ext cx="1872208" cy="1728192"/>
          </a:xfrm>
          <a:prstGeom prst="flowChartPunchedTap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www.photobelta.by/apimages/3344_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869160"/>
            <a:ext cx="2016224" cy="1728192"/>
          </a:xfrm>
          <a:prstGeom prst="flowChartPunchedTap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2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2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2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907704" y="0"/>
            <a:ext cx="7560840" cy="212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9370" tIns="450708" rIns="449121" bIns="2697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Первых матросов-спасателей подготовили в г. Борисове в 2010г.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3" name="Рисунок 1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465"/>
            <a:ext cx="2490765" cy="1873584"/>
          </a:xfrm>
          <a:prstGeom prst="wave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864568"/>
            <a:ext cx="9144000" cy="4185761"/>
          </a:xfrm>
          <a:prstGeom prst="rect">
            <a:avLst/>
          </a:prstGeom>
          <a:solidFill>
            <a:srgbClr val="F8F8F8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</a:rPr>
              <a:t>Единственный в Беларуси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Times New Roman" pitchFamily="18" charset="0"/>
              </a:rPr>
              <a:t>профильный класс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</a:rPr>
              <a:t> по подготовке таких специалистов был открыт на базе вечерней средней политехнической школы №19 в Борисове. Все это время ребят учили необходимым навыкам, они получили теоретическую подготовку по водолазной медицине, технике безопасности при выполнении водолазных спусков и работ. Практику будущие матросы-спасатели и водолазы проходили на местной спасательной станции. Все пятеро выпускников успешно сдали экзамены и получили водолазные книжки.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</a:rPr>
              <a:t>Двое из них в купальном сезоне 2010г.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</a:rPr>
              <a:t>уже начали работу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</a:rPr>
              <a:t>по специальности.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t="17928"/>
          <a:stretch>
            <a:fillRect/>
          </a:stretch>
        </p:blipFill>
        <p:spPr bwMode="auto">
          <a:xfrm>
            <a:off x="5273005" y="4613864"/>
            <a:ext cx="3638550" cy="2244136"/>
          </a:xfrm>
          <a:prstGeom prst="round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>
            <a:off x="7092280" y="4417866"/>
            <a:ext cx="0" cy="626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-0.12963 L -0.00798 0.2037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86" descr="http://tv.akado.ru/images/data/akadotv/picture/imgbig/399693/16842_DSCF511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3197" y="1"/>
            <a:ext cx="2014372" cy="1124744"/>
          </a:xfrm>
          <a:prstGeom prst="rect">
            <a:avLst/>
          </a:prstGeom>
          <a:noFill/>
        </p:spPr>
      </p:pic>
      <p:pic>
        <p:nvPicPr>
          <p:cNvPr id="2049" name="Рисунок 83" descr="http://dic.academic.ru/pictures/wiki/files/76/Lifeguard_jumping_into_action,_Ocean_City,_June_27_,2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085184"/>
            <a:ext cx="1847850" cy="16002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27584" y="0"/>
            <a:ext cx="466249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Спасатели в зарубежье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69875" y="38290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20688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Спасатель </a:t>
            </a:r>
            <a:r>
              <a:rPr lang="ru-RU" sz="1700" b="1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на воде</a:t>
            </a:r>
            <a:r>
              <a:rPr lang="ru-RU" sz="17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 — человек, ответственный за безопасность людей,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 находящихся в воде в местах отдыха и развлечений, таких как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1700" dirty="0" smtClean="0">
                <a:solidFill>
                  <a:srgbClr val="5F5DB7"/>
                </a:solidFill>
                <a:latin typeface="Book Antiqua" pitchFamily="18" charset="0"/>
                <a:ea typeface="Times New Roman" pitchFamily="18" charset="0"/>
                <a:cs typeface="Arial" pitchFamily="34" charset="0"/>
                <a:hlinkClick r:id="rId4" tooltip="Плавательный бассейн"/>
              </a:rPr>
              <a:t>плавательный бассейн</a:t>
            </a:r>
            <a:r>
              <a:rPr lang="ru-RU" sz="17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, </a:t>
            </a:r>
            <a:r>
              <a:rPr lang="ru-RU" sz="1700" dirty="0" smtClean="0">
                <a:solidFill>
                  <a:srgbClr val="5F5DB7"/>
                </a:solidFill>
                <a:latin typeface="Book Antiqua" pitchFamily="18" charset="0"/>
                <a:ea typeface="Times New Roman" pitchFamily="18" charset="0"/>
                <a:cs typeface="Arial" pitchFamily="34" charset="0"/>
                <a:hlinkClick r:id="rId5" tooltip="Аквапарк"/>
              </a:rPr>
              <a:t>аквапарк</a:t>
            </a:r>
            <a:r>
              <a:rPr lang="ru-RU" sz="17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, </a:t>
            </a:r>
            <a:r>
              <a:rPr lang="ru-RU" sz="1700" dirty="0" smtClean="0">
                <a:solidFill>
                  <a:srgbClr val="5F5DB7"/>
                </a:solidFill>
                <a:latin typeface="Book Antiqua" pitchFamily="18" charset="0"/>
                <a:ea typeface="Times New Roman" pitchFamily="18" charset="0"/>
                <a:cs typeface="Arial" pitchFamily="34" charset="0"/>
                <a:hlinkClick r:id="rId6" tooltip="Пляж"/>
              </a:rPr>
              <a:t>пляж</a:t>
            </a:r>
            <a:r>
              <a:rPr lang="ru-RU" sz="17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. Это отличает их от профессиональной службы спасения. Одной из важнейших характеристик спасателя на воде является умение хорошо плавать. Они проходят специальный тренинг по спасению и оказанию первой медицинской помощи.В некоторых странах спасатели относятся к службе экстренной медицинской помощи.</a:t>
            </a:r>
            <a:endParaRPr lang="en-US" sz="1700" dirty="0" smtClean="0">
              <a:solidFill>
                <a:srgbClr val="17365D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 smtClean="0">
                <a:solidFill>
                  <a:srgbClr val="FFFF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Обязанности</a:t>
            </a:r>
            <a:endParaRPr lang="en-US" sz="1700" b="1" dirty="0" smtClean="0">
              <a:solidFill>
                <a:srgbClr val="FFFF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В обязанности с</a:t>
            </a:r>
            <a:r>
              <a:rPr lang="ru-RU" sz="1700" i="1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пасателя</a:t>
            </a:r>
            <a:r>
              <a:rPr lang="ru-RU" sz="17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 входит спасение людей  в воде, и прилегающих к ней территориях, например пляж. Основная обязанность </a:t>
            </a:r>
            <a:r>
              <a:rPr lang="ru-RU" sz="1700" i="1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спасателей</a:t>
            </a:r>
            <a:r>
              <a:rPr lang="ru-RU" sz="17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 предотвратить опасность на территории, за которую они ответственны. </a:t>
            </a:r>
            <a:r>
              <a:rPr lang="ru-RU" sz="1700" i="1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Спасатели</a:t>
            </a:r>
            <a:r>
              <a:rPr lang="ru-RU" sz="17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 могут быть как оплачиваемыми сотрудниками, так и волонтерами.</a:t>
            </a:r>
            <a:endParaRPr lang="ru-RU" sz="1700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К факторам, которые могут привести к несчастным случаям в воде, относятся: отсутствие необходимых знаний о спасении,халатность в отношении предостережений об опасности (отсутствие предупредительных флажков),недостаток оборудования для слабых пловцов, нехватка внимания со стороны членов семьи или самого спасателя к потенциальным жертвам и другие условия.</a:t>
            </a:r>
            <a:endParaRPr lang="ru-RU" sz="1700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Чтобы предотвратить развитие данных факторов необходимо: </a:t>
            </a:r>
            <a:endParaRPr lang="ru-RU" sz="17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00"/>
                </a:solidFill>
                <a:latin typeface="Book Antiqua" pitchFamily="18" charset="0"/>
                <a:ea typeface="Arial" pitchFamily="34" charset="0"/>
                <a:cs typeface="Arial" pitchFamily="34" charset="0"/>
              </a:rPr>
              <a:t>образование и владение информацией по спасению утопающих;</a:t>
            </a:r>
            <a:endParaRPr lang="en-US" sz="1700" dirty="0" smtClean="0">
              <a:solidFill>
                <a:srgbClr val="000000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00"/>
                </a:solidFill>
                <a:latin typeface="Book Antiqua" pitchFamily="18" charset="0"/>
                <a:ea typeface="Arial" pitchFamily="34" charset="0"/>
                <a:cs typeface="Arial" pitchFamily="34" charset="0"/>
              </a:rPr>
              <a:t>предостерегать пловцов об опасности;</a:t>
            </a:r>
            <a:endParaRPr lang="en-US" sz="1700" dirty="0" smtClean="0">
              <a:solidFill>
                <a:srgbClr val="000000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00"/>
                </a:solidFill>
                <a:latin typeface="Book Antiqua" pitchFamily="18" charset="0"/>
                <a:ea typeface="Arial" pitchFamily="34" charset="0"/>
                <a:cs typeface="Arial" pitchFamily="34" charset="0"/>
              </a:rPr>
              <a:t>соблюдение правил и запретов;</a:t>
            </a:r>
            <a:endParaRPr lang="en-US" sz="1700" dirty="0" smtClean="0">
              <a:solidFill>
                <a:srgbClr val="000000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00"/>
                </a:solidFill>
                <a:latin typeface="Book Antiqua" pitchFamily="18" charset="0"/>
                <a:ea typeface="Arial" pitchFamily="34" charset="0"/>
                <a:cs typeface="Arial" pitchFamily="34" charset="0"/>
              </a:rPr>
              <a:t>присматривать за пловцами;</a:t>
            </a:r>
            <a:endParaRPr lang="en-US" sz="1700" dirty="0" smtClean="0">
              <a:solidFill>
                <a:srgbClr val="000000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00"/>
                </a:solidFill>
                <a:latin typeface="Book Antiqua" pitchFamily="18" charset="0"/>
                <a:ea typeface="Arial" pitchFamily="34" charset="0"/>
                <a:cs typeface="Arial" pitchFamily="34" charset="0"/>
              </a:rPr>
              <a:t>проведение тренингов для спасателей.</a:t>
            </a:r>
            <a:endParaRPr lang="ru-RU" sz="17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Задача спасателя на воде предотвратить несчастные случаи.</a:t>
            </a:r>
            <a:r>
              <a:rPr lang="ru-RU" sz="1700" dirty="0" smtClean="0">
                <a:solidFill>
                  <a:prstClr val="black"/>
                </a:solidFill>
                <a:latin typeface="Book Antiqua" pitchFamily="18" charset="0"/>
                <a:ea typeface="Times New Roman" pitchFamily="18" charset="0"/>
              </a:rPr>
              <a:t> </a:t>
            </a:r>
            <a:endParaRPr lang="ru-RU" sz="17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-828600" y="1170911"/>
            <a:ext cx="9577064" cy="524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1168" tIns="76176" rIns="91440" bIns="9204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				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17365D"/>
              </a:solidFill>
              <a:effectLst/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После распада СССР (с октября 1992 года) деятельность ОСВОДа начала затухать, количество индивидуальных и коллективных членов за 1992-1996 гг. сократилось многократно, первичные организации стали распадаться. Вдвое сократилось число краевых, областных, городских и районных организаций ОСВОДа.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После возникновения Российской Федерации правопреемник ОСВОД находился в критическом административном и материально-техническом состоянии.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Очередной VII съезд, который должен был состояться 9 апреля 1996 года, не состоялся..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Указом Президента Российской Федерации от 28 августа 2003 года № 992 «О совершенствовании единой государственной системы предупреждения и ликвидации чрезвычайных ситуаций» была сформулирована задача по совершенствованию безопасности на водах.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В министерстве юстиции была зарегистрирована Общероссийская общественная организация «Всероссийское общество спасания на водах» (ВОСВОД) (Свидетельство о регистрации №1027700582942 от 23.07.2004 года.)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pic>
        <p:nvPicPr>
          <p:cNvPr id="3" name="Рисунок 2" descr="http://upload.wikimedia.org/wikipedia/ru/2/2e/Vosvod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0"/>
            <a:ext cx="165618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hrono.ru/heraldicum/flagi/images1/osvodSSR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83768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31840" y="248077"/>
            <a:ext cx="33943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История создания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Book Antiqua" pitchFamily="18" charset="0"/>
                <a:cs typeface="Arial" pitchFamily="34" charset="0"/>
              </a:rPr>
              <a:t>             Россия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http://t2.gstatic.com/images?q=tbn:ANd9GcQIunSpvGC6SgJGohRuH0DyqhiVF98xqzLiT5JkjwBviVzkNiGDb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8280" y="5155565"/>
            <a:ext cx="2585720" cy="170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123728" y="0"/>
            <a:ext cx="53285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FFFF00"/>
                </a:solidFill>
                <a:latin typeface="Book Antiqua" pitchFamily="18" charset="0"/>
                <a:ea typeface="Arial" pitchFamily="34" charset="0"/>
                <a:cs typeface="Times New Roman" pitchFamily="18" charset="0"/>
              </a:rPr>
              <a:t>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стория создания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FF00"/>
                </a:solidFill>
                <a:latin typeface="Book Antiqua" pitchFamily="18" charset="0"/>
                <a:ea typeface="Arial" pitchFamily="34" charset="0"/>
                <a:cs typeface="Times New Roman" pitchFamily="18" charset="0"/>
              </a:rPr>
              <a:t>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УКРАИНА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pic>
        <p:nvPicPr>
          <p:cNvPr id="38913" name="Рисунок 3" descr="http://osvod.com.ua/osv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169956" cy="1224136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11560" y="2399982"/>
            <a:ext cx="8136904" cy="4031873"/>
          </a:xfrm>
          <a:prstGeom prst="rect">
            <a:avLst/>
          </a:prstGeom>
          <a:solidFill>
            <a:srgbClr val="00D9F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F282C"/>
                </a:solidFill>
                <a:effectLst/>
                <a:latin typeface="Book Antiqua" pitchFamily="18" charset="0"/>
                <a:ea typeface="Arial" pitchFamily="34" charset="0"/>
                <a:cs typeface="Arial" pitchFamily="34" charset="0"/>
              </a:rPr>
              <a:t>27.01.1970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F282C"/>
                </a:solidFill>
                <a:effectLst/>
                <a:latin typeface="Book Antiqua" pitchFamily="18" charset="0"/>
                <a:ea typeface="Arial" pitchFamily="34" charset="0"/>
                <a:cs typeface="Arial" pitchFamily="34" charset="0"/>
              </a:rPr>
              <a:t> - Постановление об основании республиканского общества спасения на водах Украинской Советской Социалистической Республики . За 20 лет общество спасения на водах работало очень активно в результате чего были спасены многие человеческие жизни. Более 20 млн. человек были членами Общества спасения на водах.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F282C"/>
                </a:solidFill>
                <a:effectLst/>
                <a:latin typeface="Book Antiqua" pitchFamily="18" charset="0"/>
                <a:ea typeface="Arial" pitchFamily="34" charset="0"/>
                <a:cs typeface="Arial" pitchFamily="34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F282C"/>
                </a:solidFill>
                <a:effectLst/>
                <a:latin typeface="Book Antiqua" pitchFamily="18" charset="0"/>
                <a:ea typeface="Arial" pitchFamily="34" charset="0"/>
                <a:cs typeface="Arial" pitchFamily="34" charset="0"/>
              </a:rPr>
              <a:t>2003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F282C"/>
                </a:solidFill>
                <a:effectLst/>
                <a:latin typeface="Book Antiqua" pitchFamily="18" charset="0"/>
                <a:ea typeface="Arial" pitchFamily="34" charset="0"/>
                <a:cs typeface="Arial" pitchFamily="34" charset="0"/>
              </a:rPr>
              <a:t> - ОСВОД состоит из Крымского республиканского совета, областных советов, Киевского городского и Севастопольского городских советов, водолазно-спасательной службы и завода аварийно-спасательного оборудования воды. 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F282C"/>
                </a:solidFill>
                <a:effectLst/>
                <a:latin typeface="Book Antiqua" pitchFamily="18" charset="0"/>
                <a:ea typeface="Arial" pitchFamily="34" charset="0"/>
                <a:cs typeface="Arial" pitchFamily="34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F282C"/>
                </a:solidFill>
                <a:effectLst/>
                <a:latin typeface="Book Antiqua" pitchFamily="18" charset="0"/>
                <a:ea typeface="Arial" pitchFamily="34" charset="0"/>
                <a:cs typeface="Arial" pitchFamily="34" charset="0"/>
              </a:rPr>
              <a:t>2004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F282C"/>
                </a:solidFill>
                <a:effectLst/>
                <a:latin typeface="Book Antiqua" pitchFamily="18" charset="0"/>
                <a:ea typeface="Arial" pitchFamily="34" charset="0"/>
                <a:cs typeface="Arial" pitchFamily="34" charset="0"/>
              </a:rPr>
              <a:t> - ОСВОД является действительный членом Европейской Организации Спасения Жизни (International Life Saving Europe).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F282C"/>
                </a:solidFill>
                <a:effectLst/>
                <a:latin typeface="Book Antiqua" pitchFamily="18" charset="0"/>
                <a:ea typeface="Arial" pitchFamily="34" charset="0"/>
                <a:cs typeface="Arial" pitchFamily="34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F282C"/>
                </a:solidFill>
                <a:effectLst/>
                <a:latin typeface="Book Antiqua" pitchFamily="18" charset="0"/>
                <a:ea typeface="Arial" pitchFamily="34" charset="0"/>
                <a:cs typeface="Arial" pitchFamily="34" charset="0"/>
              </a:rPr>
              <a:t>C 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F282C"/>
                </a:solidFill>
                <a:effectLst/>
                <a:latin typeface="Book Antiqua" pitchFamily="18" charset="0"/>
                <a:ea typeface="Arial" pitchFamily="34" charset="0"/>
                <a:cs typeface="Arial" pitchFamily="34" charset="0"/>
              </a:rPr>
              <a:t>2007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F282C"/>
                </a:solidFill>
                <a:effectLst/>
                <a:latin typeface="Book Antiqua" pitchFamily="18" charset="0"/>
                <a:ea typeface="Arial" pitchFamily="34" charset="0"/>
                <a:cs typeface="Arial" pitchFamily="34" charset="0"/>
              </a:rPr>
              <a:t> года совместно с Немецкой организацией спасения на воде проводятся тренинги по подготовке международных спасателей и инструкторов службы спасения на воде.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F282C"/>
                </a:solidFill>
                <a:effectLst/>
                <a:latin typeface="Book Antiqua" pitchFamily="18" charset="0"/>
                <a:ea typeface="Arial" pitchFamily="34" charset="0"/>
                <a:cs typeface="Arial" pitchFamily="34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F282C"/>
                </a:solidFill>
                <a:effectLst/>
                <a:latin typeface="Book Antiqua" pitchFamily="18" charset="0"/>
                <a:ea typeface="Arial" pitchFamily="34" charset="0"/>
                <a:cs typeface="Arial" pitchFamily="34" charset="0"/>
              </a:rPr>
              <a:t>2009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F282C"/>
                </a:solidFill>
                <a:effectLst/>
                <a:latin typeface="Book Antiqua" pitchFamily="18" charset="0"/>
                <a:ea typeface="Arial" pitchFamily="34" charset="0"/>
                <a:cs typeface="Arial" pitchFamily="34" charset="0"/>
              </a:rPr>
              <a:t> - Был утвержден устав в новой редакции . 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F282C"/>
                </a:solidFill>
                <a:effectLst/>
                <a:latin typeface="Book Antiqua" pitchFamily="18" charset="0"/>
                <a:ea typeface="Arial" pitchFamily="34" charset="0"/>
                <a:cs typeface="Arial" pitchFamily="34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F282C"/>
                </a:solidFill>
                <a:effectLst/>
                <a:latin typeface="Book Antiqua" pitchFamily="18" charset="0"/>
                <a:ea typeface="Arial" pitchFamily="34" charset="0"/>
                <a:cs typeface="Arial" pitchFamily="34" charset="0"/>
              </a:rPr>
              <a:t>С 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F282C"/>
                </a:solidFill>
                <a:effectLst/>
                <a:latin typeface="Book Antiqua" pitchFamily="18" charset="0"/>
                <a:ea typeface="Arial" pitchFamily="34" charset="0"/>
                <a:cs typeface="Arial" pitchFamily="34" charset="0"/>
              </a:rPr>
              <a:t>2010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F282C"/>
                </a:solidFill>
                <a:effectLst/>
                <a:latin typeface="Book Antiqua" pitchFamily="18" charset="0"/>
                <a:ea typeface="Arial" pitchFamily="34" charset="0"/>
                <a:cs typeface="Arial" pitchFamily="34" charset="0"/>
              </a:rPr>
              <a:t> года национальная сборная команда принимает участие в чемпионатах мира и европы по спасению жизни (Rescue Life Saving)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0" y="631141"/>
            <a:ext cx="8820472" cy="390876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США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 Antiqua" pitchFamily="18" charset="0"/>
              <a:ea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Поисково-спасательные службы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 (ПСС) — организации, осуществляющие поиск людей, находящихся в опасности, и их спасение. География поиска и спасения направлена на труднодоступные места, спасение на воде и в воздухе.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Во многих странах мира, включая Германию, Нидерланды, США, Канаду, Австралию и многие другие, поисково-спасательные службы носят название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Search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and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Rescue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, SAR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 descr="http://t1.gstatic.com/images?q=tbn:ANd9GcRcT2yOFAeSpxyuzktQJwdvvKdt5_2DMg0peWL1kS4dl8hRZIo_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365104"/>
            <a:ext cx="3096344" cy="217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3635896" y="5301208"/>
            <a:ext cx="33961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Водолаз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спасает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одну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из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двух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собак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,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3563888" y="5661248"/>
            <a:ext cx="80638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провалившихся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под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лед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на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речке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в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Грили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штат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Колорадо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pic>
        <p:nvPicPr>
          <p:cNvPr id="10" name="Рисунок 89" descr="http://t3.gstatic.com/images?q=tbn:ANd9GcT3xwFYvuZR82tAP0pkeDVPnoQHBLWSR0dOfa3Y2wxIs_X8yRb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0"/>
            <a:ext cx="1734952" cy="1434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лан проведения обучительного курса спасателей и инструкторов в Евпатори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208823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95736" y="692696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Book Antiqua" pitchFamily="18" charset="0"/>
              </a:rPr>
              <a:t>Германское</a:t>
            </a:r>
            <a:r>
              <a:rPr lang="en-US" sz="2800" b="1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Book Antiqua" pitchFamily="18" charset="0"/>
              </a:rPr>
              <a:t>Общество</a:t>
            </a:r>
            <a:endParaRPr lang="ru-RU" sz="2800" b="1" dirty="0" smtClean="0">
              <a:solidFill>
                <a:srgbClr val="FFFF00"/>
              </a:solidFill>
              <a:latin typeface="Book Antiqua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Book Antiqua" pitchFamily="18" charset="0"/>
              </a:rPr>
              <a:t> спасения жизни </a:t>
            </a:r>
            <a:r>
              <a:rPr lang="ru-RU" sz="2800" b="1" dirty="0" smtClean="0">
                <a:solidFill>
                  <a:srgbClr val="FFFF00"/>
                </a:solidFill>
                <a:latin typeface="Book Antiqua" pitchFamily="18" charset="0"/>
              </a:rPr>
              <a:t>                          </a:t>
            </a:r>
          </a:p>
        </p:txBody>
      </p:sp>
      <p:pic>
        <p:nvPicPr>
          <p:cNvPr id="4" name="Рисунок 3" descr="ZWRD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9584" y="2132856"/>
            <a:ext cx="374441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3528" y="2420888"/>
            <a:ext cx="496855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На водном велосипеде и терпеть бедствие на воде: это тоже забота Германского Общества спасения жизни</a:t>
            </a:r>
            <a:r>
              <a:rPr lang="ru-RU" sz="2000" dirty="0" smtClean="0">
                <a:latin typeface="Book Antiqua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(DLRG).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Однако, настоящие задачи ждут профессиональных пловцов-спасателей каждый день на морских побережьях и озерах Германии</a:t>
            </a:r>
            <a:endParaRPr kumimoji="0" lang="ru-RU" sz="2000" b="0" i="0" u="none" strike="noStrike" cap="none" normalizeH="0" dirty="0" smtClean="0">
              <a:ln>
                <a:noFill/>
              </a:ln>
              <a:effectLst/>
              <a:latin typeface="Book Antiqu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9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 anchor="t">
            <a:no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latin typeface="Book Antiqua" pitchFamily="18" charset="0"/>
              </a:rPr>
              <a:t>       </a:t>
            </a:r>
            <a:r>
              <a:rPr lang="en-US" sz="2800" b="1" dirty="0" smtClean="0">
                <a:solidFill>
                  <a:srgbClr val="FFFF00"/>
                </a:solidFill>
                <a:latin typeface="Book Antiqua" pitchFamily="18" charset="0"/>
              </a:rPr>
              <a:t>ЗНА</a:t>
            </a:r>
            <a:r>
              <a:rPr lang="ru-RU" sz="2800" b="1" dirty="0" smtClean="0">
                <a:solidFill>
                  <a:srgbClr val="FFFF00"/>
                </a:solidFill>
                <a:latin typeface="Book Antiqua" pitchFamily="18" charset="0"/>
              </a:rPr>
              <a:t>К</a:t>
            </a:r>
            <a:r>
              <a:rPr lang="en-US" sz="2800" b="1" dirty="0" smtClean="0">
                <a:solidFill>
                  <a:srgbClr val="FFFF00"/>
                </a:solidFill>
                <a:latin typeface="Book Antiqua" pitchFamily="18" charset="0"/>
              </a:rPr>
              <a:t>И</a:t>
            </a:r>
            <a:r>
              <a:rPr lang="ru-RU" sz="2800" b="1" dirty="0" smtClean="0">
                <a:solidFill>
                  <a:srgbClr val="FFFF00"/>
                </a:solidFill>
                <a:latin typeface="Book Antiqua" pitchFamily="18" charset="0"/>
              </a:rPr>
              <a:t> и награды ОСВОД</a:t>
            </a:r>
            <a:br>
              <a:rPr lang="ru-RU" sz="2800" b="1" dirty="0" smtClean="0">
                <a:solidFill>
                  <a:srgbClr val="FFFF00"/>
                </a:solidFill>
                <a:latin typeface="Book Antiqua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600" dirty="0" smtClean="0">
                <a:latin typeface="Book Antiqua" pitchFamily="18" charset="0"/>
              </a:rPr>
              <a:t>Спасатели  - люди долга, риска и благородства. </a:t>
            </a:r>
            <a:r>
              <a:rPr lang="ru-RU" sz="1600" dirty="0" smtClean="0">
                <a:latin typeface="Book Antiqua" pitchFamily="18" charset="0"/>
              </a:rPr>
              <a:t/>
            </a:r>
            <a:br>
              <a:rPr lang="ru-RU" sz="1600" dirty="0" smtClean="0">
                <a:latin typeface="Book Antiqua" pitchFamily="18" charset="0"/>
              </a:rPr>
            </a:br>
            <a:r>
              <a:rPr lang="en-US" sz="1600" dirty="0" smtClean="0">
                <a:latin typeface="Book Antiqua" pitchFamily="18" charset="0"/>
              </a:rPr>
              <a:t> Государство по достоинству оценивает мужество и самоотверженность многих </a:t>
            </a:r>
            <a:r>
              <a:rPr lang="en-US" sz="1600" dirty="0" err="1" smtClean="0">
                <a:latin typeface="Book Antiqua" pitchFamily="18" charset="0"/>
              </a:rPr>
              <a:t>награждая</a:t>
            </a:r>
            <a:r>
              <a:rPr lang="en-US" sz="1600" dirty="0" smtClean="0">
                <a:latin typeface="Book Antiqua" pitchFamily="18" charset="0"/>
              </a:rPr>
              <a:t> </a:t>
            </a:r>
            <a:r>
              <a:rPr lang="ru-RU" sz="1600" dirty="0" smtClean="0">
                <a:latin typeface="Book Antiqua" pitchFamily="18" charset="0"/>
              </a:rPr>
              <a:t>достойных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4" name="Рисунок 3" descr="В 1807, 1818 и 1828 гг. учреждаются медали за человеколюбивые подвиги. Серебряная медаль «За спасение Погибавших» выдавалась за спасение людей при различных трагических обстоятельствах: во время пожаров, стихийных бедствий, утопавших на водах. Золотая медаль вручалась за особые подвиги при спасении нескольких лиц с большим риском для собственной жизни.&#10;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60848"/>
            <a:ext cx="1907540" cy="1119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2195736" y="1859632"/>
            <a:ext cx="69482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В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Times New Roman" pitchFamily="18" charset="0"/>
              </a:rPr>
              <a:t>1807, 1818 и 1828 гг.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учреждаются медали за человеколюбивые подвиги. Серебряная медаль «За спасение Погибавших» выдавалась за спасение людей при различных трагических обстоятельствах: во время пожаров, стихийных бедствий, утопавших на водах. Золотая медаль вручалась за особые подвиги при спасении нескольких лиц с большим риском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pic>
        <p:nvPicPr>
          <p:cNvPr id="6" name="Рисунок 5" descr="http://t0.gstatic.com/images?q=tbn:ANd9GcTQpSRKZ7UGh8VOWpKUKae7bLDpThvhC3R4YnaqvHgOq7xGgmwFvw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33056"/>
            <a:ext cx="729095" cy="1307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971600" y="3998967"/>
            <a:ext cx="784887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Наградной Знак "За спасение погибающих на море". Изображен красный крест и перекрещенные якоря. Знак выдавался благотворительным "обществом спасения на водах". Утвержден в 1872 г.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 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нак выдавался исключительно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 за выдающиеся подвиги при спасении погибающих. </a:t>
            </a:r>
          </a:p>
        </p:txBody>
      </p:sp>
      <p:pic>
        <p:nvPicPr>
          <p:cNvPr id="8" name="Рисунок 7" descr="http://t0.gstatic.com/images?q=tbn:ANd9GcTjZYebsj1iH7aV_ACzl5roBk3a-ebiLzzQOw_He4eHoX_e6bdb"/>
          <p:cNvPicPr/>
          <p:nvPr/>
        </p:nvPicPr>
        <p:blipFill>
          <a:blip r:embed="rId5" cstate="print"/>
          <a:srcRect l="9697" t="25916" r="8930" b="26626"/>
          <a:stretch>
            <a:fillRect/>
          </a:stretch>
        </p:blipFill>
        <p:spPr bwMode="auto">
          <a:xfrm>
            <a:off x="539552" y="5517232"/>
            <a:ext cx="1763688" cy="936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907704" y="4843899"/>
            <a:ext cx="7056784" cy="202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829" tIns="450708" rIns="449121" bIns="2697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Стильные запонки Gourji из белого золота 750-й пробы с эмалевыми вкраплениями представляют собой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значок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ОСВОД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/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4275" grpId="0"/>
      <p:bldP spid="5427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3" name="Рисунок 2" descr="http://www.faleristu.ru/images/cms/thumbs/5c2757645b70c23e74224bfe2e9ce38d62b68237/img_8757_120_au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188640"/>
            <a:ext cx="1554935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1637184"/>
            <a:ext cx="3707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Членский знак Общества спасеня на водах, 1928г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http://t0.gstatic.com/images?q=tbn:ANd9GcQcgV_qukUaAZKOP2DiCq6IOw5XtEYQQ2R_0O0BsFSssH2iLso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32656"/>
            <a:ext cx="1656184" cy="1296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067944" y="1628800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 Antiqua" pitchFamily="18" charset="0"/>
              </a:rPr>
              <a:t>Членский знак – Общества спасения на водах,1933г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8" name="Рисунок 7" descr="Спортивный клуб &quot;Водник&quot; 1938г. основания"/>
          <p:cNvPicPr>
            <a:picLocks noChangeAspect="1"/>
          </p:cNvPicPr>
          <p:nvPr/>
        </p:nvPicPr>
        <p:blipFill>
          <a:blip r:embed="rId4" cstate="print"/>
          <a:srcRect l="18878" r="20705"/>
          <a:stretch>
            <a:fillRect/>
          </a:stretch>
        </p:blipFill>
        <p:spPr bwMode="auto">
          <a:xfrm>
            <a:off x="395536" y="2564904"/>
            <a:ext cx="1504490" cy="187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1907704" y="3140968"/>
            <a:ext cx="20162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Спортивный клуб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                           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"Водник" 1938г.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1" name="Рисунок 10" descr="http://www.faleristu.ru/images/cms/thumbs/a5b0aeaa3fa7d6e58d75710c18673bd7ec6d5f6d/sz82_auto_15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780928"/>
            <a:ext cx="1286421" cy="1512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5364088" y="3255368"/>
            <a:ext cx="34563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Знак водоспасателя Союза Общества спасения на водах ССР, 1938г.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4" name="Рисунок 13" descr="ОСВОД РСФСР.100 лет. 1872-1972г."/>
          <p:cNvPicPr>
            <a:picLocks noChangeAspect="1"/>
          </p:cNvPicPr>
          <p:nvPr/>
        </p:nvPicPr>
        <p:blipFill>
          <a:blip r:embed="rId6" cstate="print"/>
          <a:srcRect l="30131" t="12793" r="21596" b="19792"/>
          <a:stretch>
            <a:fillRect/>
          </a:stretch>
        </p:blipFill>
        <p:spPr bwMode="auto">
          <a:xfrm>
            <a:off x="251520" y="4941167"/>
            <a:ext cx="1512168" cy="1585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1763688" y="5302078"/>
            <a:ext cx="252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ОСВОД  РСФСР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100 лет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829" tIns="450708" rIns="449121" bIns="2697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7" name="Рисунок 16" descr="Значок. Общества. ОСВОД. 120 лет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4797152"/>
            <a:ext cx="1236972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5364088" y="5157192"/>
            <a:ext cx="349188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Значок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120 лет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Общества ОСВОД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1.gstatic.com/images?q=tbn:ANd9GcSLNHBFzjFWGMcZ1Ep8QJ-GHMEse5_-3geGm5CX_Uo2EIC_olxj0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4323" y="836712"/>
            <a:ext cx="1891665" cy="24123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http://t2.gstatic.com/images?q=tbn:ANd9GcTZMznot3TFv0LMh8PLhixBctiZfProQ4jGeAPALOCAf0SD462nC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2"/>
            <a:ext cx="2459355" cy="1844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http://t0.gstatic.com/images?q=tbn:ANd9GcQPLvUYbC2zOD9eNGwo3ygBHSuGqx95QsGyh73VaWkiAeqehqz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573016"/>
            <a:ext cx="2459355" cy="2428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http://t2.gstatic.com/images?q=tbn:ANd9GcQBAeA0COK5E2hyp3iUDAcKZwnT86ZQ2jaQ4H-TXbCkm9V8-tySYQ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214422"/>
            <a:ext cx="2459355" cy="1844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http://t0.gstatic.com/images?q=tbn:ANd9GcTDwhaAJIOyADLn32zG-IknW_9NQ8xYWhUx-138_FbwS_iLm4U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45024"/>
            <a:ext cx="3714776" cy="2428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70648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Book Antiqua" pitchFamily="18" charset="0"/>
              </a:rPr>
              <a:t>Значки    ОСВОД</a:t>
            </a:r>
            <a:endParaRPr lang="ru-RU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pic>
        <p:nvPicPr>
          <p:cNvPr id="8" name="Рисунок 7" descr="http://t2.gstatic.com/images?q=tbn:ANd9GcQliU_IuBV1BW580Q961r78OthK36u7PUHxQ3nCXrT3ez5Ib29Q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3573016"/>
            <a:ext cx="2215833" cy="2428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СВОД РСФСР. Юный осводовец.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340768"/>
            <a:ext cx="1862097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t3.gstatic.com/images?q=tbn:ANd9GcQU6NC09UIJp0s9V1uMGd6w5cJriOwNzC2JO5h8ZSnmGrJlq44EAg"/>
          <p:cNvPicPr>
            <a:picLocks noChangeAspect="1"/>
          </p:cNvPicPr>
          <p:nvPr/>
        </p:nvPicPr>
        <p:blipFill>
          <a:blip r:embed="rId3" cstate="print"/>
          <a:srcRect l="12239" t="19616" r="16073" b="12902"/>
          <a:stretch>
            <a:fillRect/>
          </a:stretch>
        </p:blipFill>
        <p:spPr bwMode="auto">
          <a:xfrm>
            <a:off x="5724128" y="3933056"/>
            <a:ext cx="3057239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0379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24744"/>
            <a:ext cx="1800200" cy="2311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юный2.jpg"/>
          <p:cNvPicPr>
            <a:picLocks noChangeAspect="1"/>
          </p:cNvPicPr>
          <p:nvPr/>
        </p:nvPicPr>
        <p:blipFill>
          <a:blip r:embed="rId5" cstate="print"/>
          <a:srcRect l="8845" t="17035" r="4558" b="25657"/>
          <a:stretch>
            <a:fillRect/>
          </a:stretch>
        </p:blipFill>
        <p:spPr bwMode="auto">
          <a:xfrm>
            <a:off x="5292080" y="1340768"/>
            <a:ext cx="3603864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Изображение 073.jpg"/>
          <p:cNvPicPr>
            <a:picLocks noChangeAspect="1"/>
          </p:cNvPicPr>
          <p:nvPr/>
        </p:nvPicPr>
        <p:blipFill>
          <a:blip r:embed="rId6" cstate="print"/>
          <a:srcRect b="6965"/>
          <a:stretch>
            <a:fillRect/>
          </a:stretch>
        </p:blipFill>
        <p:spPr bwMode="auto">
          <a:xfrm>
            <a:off x="539552" y="4149080"/>
            <a:ext cx="4161146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0"/>
            <a:ext cx="8820472" cy="1518284"/>
          </a:xfrm>
          <a:prstGeom prst="rect">
            <a:avLst/>
          </a:prstGeom>
          <a:solidFill>
            <a:srgbClr val="F8F8F8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371168" tIns="2539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Знаки « Юный ОСВОДовец»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        разных республик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5505450"/>
            <a:ext cx="9144000" cy="0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915150"/>
            <a:ext cx="9144000" cy="0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-850830"/>
            <a:ext cx="889248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			</a:t>
            </a:r>
            <a:r>
              <a:rPr lang="ru-RU" sz="1400" dirty="0" smtClean="0">
                <a:solidFill>
                  <a:srgbClr val="5A5A5A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A5A5A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5A5A5A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				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5A5A5A"/>
                </a:solidFill>
                <a:latin typeface="Book Antiqua" pitchFamily="18" charset="0"/>
                <a:ea typeface="Arial" pitchFamily="34" charset="0"/>
                <a:cs typeface="Times New Roman" pitchFamily="18" charset="0"/>
              </a:rPr>
              <a:t>			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Беларусь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- страна рек и озер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			 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Территория Беларуси являетс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					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водораздельной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Book Antiqua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Book Antiqua" pitchFamily="18" charset="0"/>
                <a:ea typeface="Arial" pitchFamily="34" charset="0"/>
                <a:cs typeface="Times New Roman" pitchFamily="18" charset="0"/>
              </a:rPr>
              <a:t>бассейнов</a:t>
            </a:r>
            <a:r>
              <a:rPr lang="en-US" sz="2400" dirty="0" smtClean="0">
                <a:latin typeface="Book Antiqua" pitchFamily="18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				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Балтийского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и Черного морей.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Arial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Всего насчитывается 20800 рек, общей протяженностью 90600 км. </a:t>
            </a:r>
            <a:r>
              <a:rPr lang="en-US" sz="2400" dirty="0" smtClean="0">
                <a:latin typeface="Book Antiqua" pitchFamily="18" charset="0"/>
                <a:ea typeface="Arial" pitchFamily="34" charset="0"/>
                <a:cs typeface="Times New Roman" pitchFamily="18" charset="0"/>
              </a:rPr>
              <a:t>В Беларуси имеется 10800 озер и более 9000 болот. Наиболее глубокие, разнообразные по очертаниям и живописные озера находятся в Белорусском Поозерье. Самое большое озеро Нарочь занимает площадь около 80 км</a:t>
            </a:r>
            <a:r>
              <a:rPr lang="ru-RU" sz="2400" baseline="30000" dirty="0" smtClean="0">
                <a:latin typeface="Book Antiqua" pitchFamily="18" charset="0"/>
                <a:ea typeface="Arial" pitchFamily="34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Book Antiqua" pitchFamily="18" charset="0"/>
                <a:ea typeface="Arial" pitchFamily="34" charset="0"/>
                <a:cs typeface="Times New Roman" pitchFamily="18" charset="0"/>
              </a:rPr>
              <a:t>. Создано также 136 искусственных водохранилищ, крупнейшее из которых - Вилейское по своим размерам (79,2 км</a:t>
            </a:r>
            <a:r>
              <a:rPr lang="ru-RU" sz="2400" baseline="30000" dirty="0" smtClean="0">
                <a:latin typeface="Book Antiqua" pitchFamily="18" charset="0"/>
                <a:ea typeface="Arial" pitchFamily="34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Book Antiqua" pitchFamily="18" charset="0"/>
                <a:ea typeface="Arial" pitchFamily="34" charset="0"/>
                <a:cs typeface="Times New Roman" pitchFamily="18" charset="0"/>
              </a:rPr>
              <a:t>) сопоставимо с озером Нарочь. </a:t>
            </a:r>
            <a:r>
              <a:rPr lang="ru-RU" sz="2400" dirty="0" smtClean="0">
                <a:latin typeface="Book Antiqua" pitchFamily="18" charset="0"/>
                <a:ea typeface="Arial" pitchFamily="34" charset="0"/>
                <a:cs typeface="Times New Roman" pitchFamily="18" charset="0"/>
              </a:rPr>
              <a:t>Но это богатство таит в себе и смертельную опасность.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Book Antiqua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2773" name="Picture 5" descr="http://www.turist.by/images/belarus/priroda/ozero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590043"/>
            <a:ext cx="2808312" cy="2246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5" name="Picture 7" descr="http://t3.gstatic.com/images?q=tbn:ANd9GcTRajnbMif-w4gzTXhJJ8VrBIzs0NKoALOrhVBC1fFsl5y9S0bS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3059832" cy="1340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7" name="Picture 9" descr="http://t1.gstatic.com/images?q=tbn:ANd9GcTuP3GPVXmMJy9vCorvz8yQtRA27TigpTR5-utQef_GSTcwA_H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869160"/>
            <a:ext cx="2411760" cy="1806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S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573016"/>
            <a:ext cx="2060031" cy="25304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YS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1780444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IMG_452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620688"/>
            <a:ext cx="1728192" cy="25446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zhxL2W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836712"/>
            <a:ext cx="2009168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Изображение"/>
          <p:cNvPicPr>
            <a:picLocks noChangeAspect="1"/>
          </p:cNvPicPr>
          <p:nvPr/>
        </p:nvPicPr>
        <p:blipFill>
          <a:blip r:embed="rId6" cstate="print"/>
          <a:srcRect l="14940" t="7377" r="23164" b="17213"/>
          <a:stretch>
            <a:fillRect/>
          </a:stretch>
        </p:blipFill>
        <p:spPr bwMode="auto">
          <a:xfrm>
            <a:off x="2987824" y="3573016"/>
            <a:ext cx="2776798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http://t1.gstatic.com/images?q=tbn:ANd9GcSLNHBFzjFWGMcZ1Ep8QJ-GHMEse5_-3geGm5CX_Uo2EIC_olxj0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 flipV="1">
            <a:off x="395536" y="3573016"/>
            <a:ext cx="1976287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2051720" y="0"/>
            <a:ext cx="61206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Знаки « Юный спасатель»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 Antiqua" pitchFamily="18" charset="0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231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11439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5725729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084168" y="1196752"/>
            <a:ext cx="2520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Book Antiqua" pitchFamily="18" charset="0"/>
              </a:rPr>
              <a:t>Знаки  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Book Antiqua" pitchFamily="18" charset="0"/>
              </a:rPr>
              <a:t>Обществ спасения </a:t>
            </a:r>
            <a:endParaRPr lang="ru-RU" sz="3200" dirty="0">
              <a:solidFill>
                <a:srgbClr val="FFFF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2.gstatic.com/images?q=tbn:ANd9GcRgpHamyOY8BhopCpyAM_Y52v7OhJaMc-ZNfa1z-rVvgXdYOoQCJQ"/>
          <p:cNvPicPr/>
          <p:nvPr/>
        </p:nvPicPr>
        <p:blipFill>
          <a:blip r:embed="rId2" cstate="print"/>
          <a:srcRect l="9453" t="14837" r="11737" b="14797"/>
          <a:stretch>
            <a:fillRect/>
          </a:stretch>
        </p:blipFill>
        <p:spPr bwMode="auto">
          <a:xfrm>
            <a:off x="6444208" y="1497654"/>
            <a:ext cx="2376264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http://t1.gstatic.com/images?q=tbn:ANd9GcTDEkv4awDMw5SGCgeNkhQNh1lUuOgltxbLDVJHanD6zR1Wv4sAbg"/>
          <p:cNvPicPr/>
          <p:nvPr/>
        </p:nvPicPr>
        <p:blipFill>
          <a:blip r:embed="rId3" cstate="print"/>
          <a:srcRect l="8511" b="8646"/>
          <a:stretch>
            <a:fillRect/>
          </a:stretch>
        </p:blipFill>
        <p:spPr bwMode="auto">
          <a:xfrm>
            <a:off x="1367644" y="4005064"/>
            <a:ext cx="2664296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Book Antiqua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Book Antiqua" pitchFamily="18" charset="0"/>
              </a:rPr>
              <a:t>   Членские билеты</a:t>
            </a:r>
            <a:endParaRPr lang="ru-RU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pic>
        <p:nvPicPr>
          <p:cNvPr id="5" name="Рисунок 4" descr="C:\Documents and Settings\Loner\Рабочий стол\IMG_0661.jpg"/>
          <p:cNvPicPr/>
          <p:nvPr/>
        </p:nvPicPr>
        <p:blipFill>
          <a:blip r:embed="rId4" cstate="print"/>
          <a:srcRect l="51549" t="52461"/>
          <a:stretch>
            <a:fillRect/>
          </a:stretch>
        </p:blipFill>
        <p:spPr bwMode="auto">
          <a:xfrm>
            <a:off x="3695651" y="1213597"/>
            <a:ext cx="194421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D:\ААА фотки\ААА ВСЕ все ВСЕ ФОТО 2\ШКОЛА  !!!!!\ОСВОД РАЗНОЕ\ОБРАЗОВАНИЕ ШКОЛЫ\Образовани20-21\членский билет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2" t="7684" r="22484" b="16991"/>
          <a:stretch/>
        </p:blipFill>
        <p:spPr bwMode="auto">
          <a:xfrm>
            <a:off x="215516" y="1374458"/>
            <a:ext cx="2304256" cy="263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4604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Помните! </a:t>
            </a:r>
          </a:p>
          <a:p>
            <a:pPr algn="ctr"/>
            <a:r>
              <a:rPr lang="ru-RU" sz="4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Именно от Вашего</a:t>
            </a:r>
          </a:p>
          <a:p>
            <a:pPr algn="ctr"/>
            <a:r>
              <a:rPr lang="ru-RU" sz="4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поведения на воде</a:t>
            </a:r>
          </a:p>
          <a:p>
            <a:pPr algn="ctr"/>
            <a:r>
              <a:rPr lang="ru-RU" sz="4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зависит не только</a:t>
            </a:r>
            <a:endParaRPr lang="en-US" sz="44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  <a:p>
            <a:pPr algn="ctr"/>
            <a:r>
              <a:rPr lang="ru-RU" sz="4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Ваша жизнь,</a:t>
            </a:r>
          </a:p>
          <a:p>
            <a:pPr algn="ctr"/>
            <a:r>
              <a:rPr lang="ru-RU" sz="4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но и жизнь Ваших близких </a:t>
            </a:r>
          </a:p>
          <a:p>
            <a:pPr algn="ctr"/>
            <a:r>
              <a:rPr lang="ru-RU" sz="4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и окружающих </a:t>
            </a:r>
            <a:r>
              <a:rPr lang="ru-RU" sz="4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!</a:t>
            </a:r>
            <a:endParaRPr lang="ru-RU" sz="4400" b="1" i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488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 адрес:</a:t>
            </a:r>
            <a:endParaRPr kumimoji="0" lang="ru-RU" sz="3200" b="0" i="0" u="sng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Республика Беларусь,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Минская область,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Борисов,</a:t>
            </a:r>
            <a:r>
              <a:rPr lang="ru-RU" sz="3200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ул. 50 лет БССР,  дом 33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 телефон:</a:t>
            </a:r>
            <a:endParaRPr kumimoji="0" lang="ru-RU" sz="3200" b="0" i="0" u="sng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(375)0177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74-48-47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Председатель первичной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организации ОСВОД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Минина Елена Михайловна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Контактные телефоны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+375 44 742 65 53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Велком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+ 375 29 278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01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77 (МТС)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Приглашаем к сотрудничеству!!!!!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426565"/>
            <a:ext cx="806489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FF00"/>
                </a:solidFill>
                <a:latin typeface="Book Antiqua" pitchFamily="18" charset="0"/>
                <a:ea typeface="Arial" pitchFamily="34" charset="0"/>
                <a:cs typeface="Times New Roman" pitchFamily="18" charset="0"/>
              </a:rPr>
              <a:t>Ни одна природная стихия не приносит столь большого количества жертв как вода.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FF00"/>
                </a:solidFill>
                <a:latin typeface="Book Antiqua" pitchFamily="18" charset="0"/>
                <a:ea typeface="Arial" pitchFamily="34" charset="0"/>
                <a:cs typeface="Times New Roman" pitchFamily="18" charset="0"/>
              </a:rPr>
              <a:t> В Беларуси   ежегодно тонут сотни людей.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FF00"/>
                </a:solidFill>
                <a:latin typeface="Book Antiqua" pitchFamily="18" charset="0"/>
                <a:ea typeface="Arial" pitchFamily="34" charset="0"/>
                <a:cs typeface="Times New Roman" pitchFamily="18" charset="0"/>
              </a:rPr>
              <a:t> Поэтому неслучайным является появление и эффективная деятельность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FF00"/>
                </a:solidFill>
                <a:latin typeface="Book Antiqua" pitchFamily="18" charset="0"/>
                <a:ea typeface="Arial" pitchFamily="34" charset="0"/>
                <a:cs typeface="Times New Roman" pitchFamily="18" charset="0"/>
              </a:rPr>
              <a:t> общества спасения на водах (</a:t>
            </a:r>
            <a:r>
              <a:rPr lang="ru-RU" sz="2400" b="1" i="1" dirty="0" smtClean="0">
                <a:solidFill>
                  <a:srgbClr val="FFFF00"/>
                </a:solidFill>
                <a:latin typeface="Book Antiqua" pitchFamily="18" charset="0"/>
                <a:ea typeface="Arial" pitchFamily="34" charset="0"/>
                <a:cs typeface="Times New Roman" pitchFamily="18" charset="0"/>
              </a:rPr>
              <a:t>ОСВОД)</a:t>
            </a:r>
            <a:endParaRPr lang="ru-RU" sz="2400" b="1" i="1" dirty="0" smtClean="0">
              <a:solidFill>
                <a:srgbClr val="FFFF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6" descr="http://dic.academic.ru/pictures/brokgauz_efron/b61_140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3060340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3" name="Рисунок 13" descr="Фиг. 2. Фиг. 3.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5152455"/>
            <a:ext cx="2664296" cy="1419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88904"/>
            <a:ext cx="8892480" cy="5355312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Общества спасания на водах одни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из старейших обществ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 Antiqu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Истоки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  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Спасание гибнущих на воде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людей поставили себе целью довольно многочисленные благотворительные общества подачи помощи при кораблекрушениях, которые учреждают в наиболее опасных пунктах прибрежья спасательные станции с надлежащими приспособлениями и подготовляют спасательные команды.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    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Впервые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общественная благотворительность выступила на водах в 1789 г. в Англии; побуждением послужила гибель корабля "Adventure" со всем экипажем в устье реки Тайн.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 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Arial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Book Antiqua" pitchFamily="18" charset="0"/>
                <a:ea typeface="Arial" pitchFamily="34" charset="0"/>
                <a:cs typeface="Times New Roman" pitchFamily="18" charset="0"/>
              </a:rPr>
              <a:t>       </a:t>
            </a:r>
            <a:r>
              <a:rPr lang="ru-RU" sz="2000" b="1" dirty="0" smtClean="0">
                <a:latin typeface="Book Antiqua" pitchFamily="18" charset="0"/>
                <a:ea typeface="Arial" pitchFamily="34" charset="0"/>
                <a:cs typeface="Times New Roman" pitchFamily="18" charset="0"/>
              </a:rPr>
              <a:t>В  конце 18 века</a:t>
            </a:r>
            <a:r>
              <a:rPr lang="ru-RU" sz="2000" dirty="0" smtClean="0">
                <a:latin typeface="Book Antiqua" pitchFamily="18" charset="0"/>
                <a:ea typeface="Arial" pitchFamily="34" charset="0"/>
                <a:cs typeface="Times New Roman" pitchFamily="18" charset="0"/>
              </a:rPr>
              <a:t>,  в США было создано Массачусетское добровольное общество по оказанию помощи морякам, потерпевшим кораблекрушение. </a:t>
            </a:r>
            <a:endParaRPr lang="ru-RU" sz="2000" dirty="0" smtClean="0">
              <a:latin typeface="Book Antiqu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473609" y="57398"/>
            <a:ext cx="649087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Спасательное дело в России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 Antiqu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pic>
        <p:nvPicPr>
          <p:cNvPr id="27650" name="Рисунок 37" descr="http://www.school-obz.org/archive/2004/2/img/6-2.jpg"/>
          <p:cNvPicPr>
            <a:picLocks noChangeAspect="1" noChangeArrowheads="1"/>
          </p:cNvPicPr>
          <p:nvPr/>
        </p:nvPicPr>
        <p:blipFill>
          <a:blip r:embed="rId2" cstate="print"/>
          <a:srcRect b="9195"/>
          <a:stretch>
            <a:fillRect/>
          </a:stretch>
        </p:blipFill>
        <p:spPr bwMode="auto">
          <a:xfrm>
            <a:off x="251520" y="213042"/>
            <a:ext cx="2088232" cy="2639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79512" y="772540"/>
            <a:ext cx="8964488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Возникновение общества неразрывно связано с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развитием экономики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культуры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русского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государства.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                           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Когда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Петр I «прорубил окно 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Европу», Россия стала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сильным государством с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развитым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флотом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усские суда бороздили необозримые просторы многих</a:t>
            </a:r>
            <a:r>
              <a:rPr lang="ru-RU" sz="2000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морей и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океанов, а жизнь и работа моряков на судах не обходилась без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человеческих жертв.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Жестокие трагедии на воде и дали толчок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для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развития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спасательного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дела в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России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С 1709 года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морские уставы вменили в обязанность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всем командам  кораблей оказывать безотлагательную помощь людям</a:t>
            </a:r>
            <a:r>
              <a:rPr lang="ru-RU" sz="2000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в случае кораблекрушений и стихийных бедствий.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У моряков особенно развито было чувство взаимовыручки и товарищества, это именно в 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среде родилась, приобрела бессмертие и стала своеобразным законом жизни поговорка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7030A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Сам погибай, а товарища выручай»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 Antiqu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6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6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47105" name="Рисунок 13" descr="В 1807, 1818 и 1828 гг. учреждаются медали за человеколюбивые подвиги. Серебряная медаль «За спасение Погибавших» выдавалась за спасение людей при различных трагических обстоятельствах: во время пожаров, стихийных бедствий, утопавших на водах. Золотая медаль вручалась за особые подвиги при спасении нескольких лиц с большим риском для собственной жизни.&#10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2390775" cy="14001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267744" y="260648"/>
            <a:ext cx="662473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1807,1818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1828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гг. учреждаются медали за человеколюбивые подвиги.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Серебряная медаль «За спасение Погибавших»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выдавалась за спасение людей при различных трагических обстоятельствах: во время пожаров, стихийных бедствий, утопавших на водах. Золотая медаль вручалась за особые подвиги при спасении нескольких лиц с большим риском для собственной жизни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27687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еудивительно, что </a:t>
            </a:r>
            <a:r>
              <a:rPr lang="en-US" dirty="0" smtClean="0">
                <a:latin typeface="Book Antiqua" pitchFamily="18" charset="0"/>
                <a:cs typeface="Times New Roman" pitchFamily="18" charset="0"/>
              </a:rPr>
              <a:t>впервые мысль о создании спа</a:t>
            </a:r>
            <a:r>
              <a:rPr lang="ru-RU" dirty="0" smtClean="0">
                <a:latin typeface="Book Antiqua" pitchFamily="18" charset="0"/>
                <a:cs typeface="Times New Roman" pitchFamily="18" charset="0"/>
              </a:rPr>
              <a:t>с</a:t>
            </a:r>
            <a:r>
              <a:rPr lang="en-US" dirty="0" smtClean="0">
                <a:latin typeface="Book Antiqua" pitchFamily="18" charset="0"/>
                <a:cs typeface="Times New Roman" pitchFamily="18" charset="0"/>
              </a:rPr>
              <a:t>ательных пунктов</a:t>
            </a:r>
            <a:r>
              <a:rPr lang="ru-RU" b="1" dirty="0" smtClean="0">
                <a:latin typeface="Book Antiqua" pitchFamily="18" charset="0"/>
                <a:cs typeface="Times New Roman" pitchFamily="18" charset="0"/>
              </a:rPr>
              <a:t> (1866г.)</a:t>
            </a:r>
            <a:r>
              <a:rPr lang="en-US" b="1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Book Antiqua" pitchFamily="18" charset="0"/>
                <a:cs typeface="Times New Roman" pitchFamily="18" charset="0"/>
              </a:rPr>
              <a:t>на средства частных лиц возникла у кронштадтских моряков. </a:t>
            </a:r>
            <a:endParaRPr lang="ru-RU" dirty="0" smtClean="0">
              <a:latin typeface="Book Antiqua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  <a:cs typeface="Times New Roman" pitchFamily="18" charset="0"/>
              </a:rPr>
              <a:t>Их</a:t>
            </a:r>
            <a:r>
              <a:rPr lang="en-US" dirty="0" smtClean="0">
                <a:latin typeface="Book Antiqua" pitchFamily="18" charset="0"/>
                <a:cs typeface="Times New Roman" pitchFamily="18" charset="0"/>
              </a:rPr>
              <a:t> инициатива была подхвачена и поддержена </a:t>
            </a:r>
            <a:r>
              <a:rPr lang="en-US" dirty="0" err="1" smtClean="0">
                <a:latin typeface="Book Antiqua" pitchFamily="18" charset="0"/>
                <a:cs typeface="Times New Roman" pitchFamily="18" charset="0"/>
              </a:rPr>
              <a:t>всей</a:t>
            </a:r>
            <a:r>
              <a:rPr lang="en-US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  <a:cs typeface="Times New Roman" pitchFamily="18" charset="0"/>
              </a:rPr>
              <a:t>русско</a:t>
            </a:r>
            <a:r>
              <a:rPr lang="ru-RU" dirty="0" err="1" smtClean="0">
                <a:latin typeface="Book Antiqua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  <a:cs typeface="Times New Roman" pitchFamily="18" charset="0"/>
              </a:rPr>
              <a:t>общественностью</a:t>
            </a:r>
            <a:r>
              <a:rPr lang="en-US" dirty="0" smtClean="0">
                <a:latin typeface="Book Antiqua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Book Antiqua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Book Antiqua" pitchFamily="18" charset="0"/>
                <a:cs typeface="Times New Roman" pitchFamily="18" charset="0"/>
              </a:rPr>
              <a:t>Во</a:t>
            </a:r>
            <a:r>
              <a:rPr lang="en-US" dirty="0" smtClean="0">
                <a:latin typeface="Book Antiqua" pitchFamily="18" charset="0"/>
                <a:cs typeface="Times New Roman" pitchFamily="18" charset="0"/>
              </a:rPr>
              <a:t> всех уголках страны начался сбор средств. </a:t>
            </a:r>
            <a:endParaRPr lang="ru-RU" dirty="0"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441680"/>
            <a:ext cx="8352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  <a:latin typeface="Book Antiqua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Book Antiqua" pitchFamily="18" charset="0"/>
                <a:ea typeface="Arial" pitchFamily="34" charset="0"/>
                <a:cs typeface="Times New Roman" pitchFamily="18" charset="0"/>
              </a:rPr>
              <a:t>Однако для претворения в жизнь задуманного нужна была </a:t>
            </a:r>
            <a:r>
              <a:rPr lang="ru-RU" b="1" dirty="0" smtClean="0">
                <a:latin typeface="Book Antiqua" pitchFamily="18" charset="0"/>
                <a:ea typeface="Arial" pitchFamily="34" charset="0"/>
                <a:cs typeface="Times New Roman" pitchFamily="18" charset="0"/>
              </a:rPr>
              <a:t>организация</a:t>
            </a:r>
            <a:r>
              <a:rPr lang="ru-RU" dirty="0" smtClean="0">
                <a:latin typeface="Book Antiqua" pitchFamily="18" charset="0"/>
                <a:ea typeface="Arial" pitchFamily="34" charset="0"/>
                <a:cs typeface="Times New Roman" pitchFamily="18" charset="0"/>
              </a:rPr>
              <a:t>.</a:t>
            </a:r>
            <a:endParaRPr lang="ru-RU" dirty="0" smtClean="0">
              <a:latin typeface="Book Antiqua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Book Antiqua" pitchFamily="18" charset="0"/>
                <a:ea typeface="Arial" pitchFamily="34" charset="0"/>
                <a:cs typeface="Times New Roman" pitchFamily="18" charset="0"/>
              </a:rPr>
              <a:t>Такой организацией стало </a:t>
            </a:r>
            <a:r>
              <a:rPr lang="ru-RU" b="1" dirty="0" smtClean="0">
                <a:latin typeface="Book Antiqua" pitchFamily="18" charset="0"/>
                <a:ea typeface="Arial" pitchFamily="34" charset="0"/>
                <a:cs typeface="Times New Roman" pitchFamily="18" charset="0"/>
              </a:rPr>
              <a:t>Общество подания помощи при кораблекрушениях</a:t>
            </a:r>
            <a:r>
              <a:rPr lang="en-US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на морях, озерах и реках в пределах России»</a:t>
            </a:r>
            <a:r>
              <a:rPr lang="ru-RU" b="1" dirty="0" smtClean="0">
                <a:latin typeface="Book Antiqua" pitchFamily="18" charset="0"/>
                <a:ea typeface="Arial" pitchFamily="34" charset="0"/>
                <a:cs typeface="Times New Roman" pitchFamily="18" charset="0"/>
              </a:rPr>
              <a:t>,</a:t>
            </a:r>
            <a:r>
              <a:rPr lang="ru-RU" dirty="0" smtClean="0">
                <a:latin typeface="Book Antiqua" pitchFamily="18" charset="0"/>
                <a:ea typeface="Arial" pitchFamily="34" charset="0"/>
                <a:cs typeface="Times New Roman" pitchFamily="18" charset="0"/>
              </a:rPr>
              <a:t> учрежденное 3 июля 1871 года. </a:t>
            </a:r>
            <a:endParaRPr lang="ru-RU" dirty="0" smtClean="0"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Book Antiqua" pitchFamily="18" charset="0"/>
                <a:ea typeface="Arial" pitchFamily="34" charset="0"/>
                <a:cs typeface="Times New Roman" pitchFamily="18" charset="0"/>
              </a:rPr>
              <a:t>    Уже через 3 месяца (  20 октября 1871 года)Государыня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Book Antiqua" pitchFamily="18" charset="0"/>
                <a:ea typeface="Arial" pitchFamily="34" charset="0"/>
                <a:cs typeface="Times New Roman" pitchFamily="18" charset="0"/>
              </a:rPr>
              <a:t>    Великая Княгиня Цесаревна Мария Федоровна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Book Antiqua" pitchFamily="18" charset="0"/>
                <a:ea typeface="Arial" pitchFamily="34" charset="0"/>
                <a:cs typeface="Times New Roman" pitchFamily="18" charset="0"/>
              </a:rPr>
              <a:t>    приняла Общество под свое  покровительство, а Великий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Book Antiqua" pitchFamily="18" charset="0"/>
                <a:ea typeface="Arial" pitchFamily="34" charset="0"/>
                <a:cs typeface="Times New Roman" pitchFamily="18" charset="0"/>
              </a:rPr>
              <a:t>    Князь Наследник</a:t>
            </a:r>
            <a:r>
              <a:rPr lang="ru-RU" dirty="0" smtClean="0">
                <a:latin typeface="Book Antiqua" pitchFamily="18" charset="0"/>
              </a:rPr>
              <a:t> Цесаревич Александр Александрович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Book Antiqua" pitchFamily="18" charset="0"/>
              </a:rPr>
              <a:t>    принял звание Первого действительного члена Общества. </a:t>
            </a:r>
            <a:endParaRPr lang="ru-RU" dirty="0" smtClean="0">
              <a:latin typeface="Book Antiqua" pitchFamily="18" charset="0"/>
              <a:ea typeface="Arial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Book Antiqua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К этому времени подобные общества были </a:t>
            </a:r>
            <a:r>
              <a:rPr lang="en-US" dirty="0" err="1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созданы</a:t>
            </a:r>
            <a:r>
              <a:rPr lang="en-US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в Англии, </a:t>
            </a:r>
            <a:r>
              <a:rPr lang="en-US" dirty="0" err="1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Дании</a:t>
            </a:r>
            <a:r>
              <a:rPr lang="ru-RU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en-US" dirty="0" err="1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Франции</a:t>
            </a:r>
            <a:endParaRPr lang="ru-RU" dirty="0" smtClean="0">
              <a:latin typeface="Book Antiqua" pitchFamily="18" charset="0"/>
            </a:endParaRPr>
          </a:p>
        </p:txBody>
      </p:sp>
      <p:pic>
        <p:nvPicPr>
          <p:cNvPr id="7" name="Рисунок 43" descr="http://t1.gstatic.com/images?q=tbn:ANd9GcTnzprYV9YAzh2tLFM05Y9bbfLjGtU1OhMVdjUNR58zq6diWY9Zu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4272095"/>
            <a:ext cx="1368152" cy="1779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575048" y="61175"/>
            <a:ext cx="856895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Первое учредительное собрание членов общества состоялось </a:t>
            </a:r>
            <a:endParaRPr lang="ru-RU" dirty="0" smtClean="0"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7 марта 1872 г</a:t>
            </a:r>
            <a:r>
              <a:rPr lang="ru-RU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, на котором был принят </a:t>
            </a:r>
            <a:r>
              <a:rPr lang="ru-RU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lang="en-US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став</a:t>
            </a:r>
            <a:r>
              <a:rPr lang="ru-RU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dirty="0" smtClean="0">
                <a:latin typeface="Book Antiqua" pitchFamily="18" charset="0"/>
              </a:rPr>
              <a:t>избрало Главное правление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Arial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            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Book Antiqua" pitchFamily="18" charset="0"/>
                <a:ea typeface="Arial" pitchFamily="34" charset="0"/>
                <a:cs typeface="Times New Roman" pitchFamily="18" charset="0"/>
              </a:rPr>
              <a:t>                                  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Председател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ем Общества  был избран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—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 Antiqua" pitchFamily="18" charset="0"/>
              <a:ea typeface="Arial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00"/>
                </a:solidFill>
                <a:latin typeface="Book Antiqua" pitchFamily="18" charset="0"/>
                <a:ea typeface="Arial" pitchFamily="34" charset="0"/>
                <a:cs typeface="Times New Roman" pitchFamily="18" charset="0"/>
              </a:rPr>
              <a:t>                                 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адмирал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Посьет </a:t>
            </a:r>
            <a:r>
              <a:rPr lang="en-US" b="1" dirty="0" smtClean="0">
                <a:solidFill>
                  <a:srgbClr val="FFFF00"/>
                </a:solidFill>
                <a:latin typeface="Book Antiqua" pitchFamily="18" charset="0"/>
              </a:rPr>
              <a:t>Константин Николаевич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 Antiqua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  <a:hlinkClick r:id="rId2"/>
              </a:rPr>
              <a:t/>
            </a:r>
            <a:b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  <a:hlinkClick r:id="rId2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/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9153" name="Рисунок 2" descr="http://www.gpavet.narod.ru/posietf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1602939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619672" y="1573343"/>
            <a:ext cx="727280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12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декабря  1819г. р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одился в Пернове (Пярну)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 в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ыдающийся русский мореплаватель, государственный деятель, адмирал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Посьет К.Н.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Посьет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 выбрал морскую стезю, в 11 лет став гардемарином.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" pitchFamily="34" charset="0"/>
                <a:cs typeface="Times New Roman" pitchFamily="18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Book Antiqua" pitchFamily="18" charset="0"/>
                <a:cs typeface="Times New Roman" pitchFamily="18" charset="0"/>
              </a:rPr>
              <a:t>Этот мореплаватель был бессменным руководителем Общества до своей смерти. Именно при нем, в 1880г. оно было переименовано </a:t>
            </a:r>
            <a:r>
              <a:rPr lang="ru-RU" b="1" dirty="0" smtClean="0">
                <a:solidFill>
                  <a:srgbClr val="FFFF00"/>
                </a:solidFill>
                <a:latin typeface="Book Antiqua" pitchFamily="18" charset="0"/>
                <a:cs typeface="Times New Roman" pitchFamily="18" charset="0"/>
              </a:rPr>
              <a:t>в Общество спасения на водах.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Book Antiqua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Book Antiqua" pitchFamily="18" charset="0"/>
              </a:rPr>
              <a:t>Посьет организовал на реках и озерах России </a:t>
            </a:r>
            <a:r>
              <a:rPr lang="en-US" b="1" dirty="0" smtClean="0">
                <a:latin typeface="Book Antiqua" pitchFamily="18" charset="0"/>
              </a:rPr>
              <a:t>сплошную сеть спасательных постов</a:t>
            </a:r>
            <a:r>
              <a:rPr lang="en-US" dirty="0" smtClean="0">
                <a:latin typeface="Book Antiqua" pitchFamily="18" charset="0"/>
              </a:rPr>
              <a:t>. Он участвовал в создании Российского общества оказания помощи при кораблекрушениях, позднее переименованного в Императорское Российское общество спасания на водах.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pic>
        <p:nvPicPr>
          <p:cNvPr id="6" name="Рисунок 5" descr="http://flot.com/history/personalities/images/posie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365104"/>
            <a:ext cx="140364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1605</TotalTime>
  <Words>2494</Words>
  <Application>Microsoft Office PowerPoint</Application>
  <PresentationFormat>Экран (4:3)</PresentationFormat>
  <Paragraphs>360</Paragraphs>
  <Slides>44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Техническая</vt:lpstr>
      <vt:lpstr>Презентация PowerPoint</vt:lpstr>
      <vt:lpstr> 150-летию  Республиканского государственно-общественного объединения  «Белорусское республиканское общество спасания на водах»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ЗНАКИ и награды ОСВОД  Спасатели  - люди долга, риска и благородства.   Государство по достоинству оценивает мужество и самоотверженность многих награждая достойных </vt:lpstr>
      <vt:lpstr>Презентация PowerPoint</vt:lpstr>
      <vt:lpstr>Значки    ОСВОД</vt:lpstr>
      <vt:lpstr>Презентация PowerPoint</vt:lpstr>
      <vt:lpstr>Презентация PowerPoint</vt:lpstr>
      <vt:lpstr>Презентация PowerPoint</vt:lpstr>
      <vt:lpstr>    Членские билеты</vt:lpstr>
      <vt:lpstr>Презентация PowerPoint</vt:lpstr>
      <vt:lpstr>Презентация PowerPoint</vt:lpstr>
    </vt:vector>
  </TitlesOfParts>
  <Company>WolfishLair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140-летию Республиканского государственно-общественного объединения «Белорусское республиканское общество спасания на водах» </dc:title>
  <dc:creator>Loner-XP</dc:creator>
  <cp:lastModifiedBy>Пользователь</cp:lastModifiedBy>
  <cp:revision>165</cp:revision>
  <dcterms:created xsi:type="dcterms:W3CDTF">2012-01-11T12:48:07Z</dcterms:created>
  <dcterms:modified xsi:type="dcterms:W3CDTF">2022-01-16T19:08:13Z</dcterms:modified>
</cp:coreProperties>
</file>